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0.xml"/>
  <Override ContentType="application/vnd.openxmlformats-officedocument.presentationml.notesSlide+xml" PartName="/ppt/notesSlides/notesSlide2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7"/>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Inter Bold" charset="1" panose="020B0802030000000004"/>
      <p:regular r:id="rId30"/>
    </p:embeddedFont>
    <p:embeddedFont>
      <p:font typeface="Radley" charset="1" panose="00000500000000000000"/>
      <p:regular r:id="rId31"/>
    </p:embeddedFont>
    <p:embeddedFont>
      <p:font typeface="Inter" charset="1" panose="020B0502030000000004"/>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notesMasters/notesMaster1.xml" Type="http://schemas.openxmlformats.org/officeDocument/2006/relationships/notesMaster"/><Relationship Id="rId28" Target="theme/theme2.xml" Type="http://schemas.openxmlformats.org/officeDocument/2006/relationships/theme"/><Relationship Id="rId29" Target="notesSlides/notesSlide1.xml" Type="http://schemas.openxmlformats.org/officeDocument/2006/relationships/notesSlide"/><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notesSlides/notesSlide2.xml" Type="http://schemas.openxmlformats.org/officeDocument/2006/relationships/notesSlide"/><Relationship Id="rId33" Target="fonts/font33.fntdata" Type="http://schemas.openxmlformats.org/officeDocument/2006/relationships/font"/><Relationship Id="rId34" Target="notesSlides/notesSlide3.xml" Type="http://schemas.openxmlformats.org/officeDocument/2006/relationships/notesSlide"/><Relationship Id="rId35" Target="notesSlides/notesSlide4.xml" Type="http://schemas.openxmlformats.org/officeDocument/2006/relationships/notesSlide"/><Relationship Id="rId36" Target="notesSlides/notesSlide5.xml" Type="http://schemas.openxmlformats.org/officeDocument/2006/relationships/notesSlide"/><Relationship Id="rId37" Target="notesSlides/notesSlide6.xml" Type="http://schemas.openxmlformats.org/officeDocument/2006/relationships/notesSlide"/><Relationship Id="rId38" Target="notesSlides/notesSlide7.xml" Type="http://schemas.openxmlformats.org/officeDocument/2006/relationships/notesSlide"/><Relationship Id="rId39" Target="notesSlides/notesSlide8.xml" Type="http://schemas.openxmlformats.org/officeDocument/2006/relationships/notesSlide"/><Relationship Id="rId4" Target="theme/theme1.xml" Type="http://schemas.openxmlformats.org/officeDocument/2006/relationships/theme"/><Relationship Id="rId40" Target="notesSlides/notesSlide9.xml" Type="http://schemas.openxmlformats.org/officeDocument/2006/relationships/notesSlide"/><Relationship Id="rId41" Target="notesSlides/notesSlide10.xml" Type="http://schemas.openxmlformats.org/officeDocument/2006/relationships/notesSlide"/><Relationship Id="rId42" Target="notesSlides/notesSlide11.xml" Type="http://schemas.openxmlformats.org/officeDocument/2006/relationships/notesSlide"/><Relationship Id="rId43" Target="notesSlides/notesSlide12.xml" Type="http://schemas.openxmlformats.org/officeDocument/2006/relationships/notesSlide"/><Relationship Id="rId44" Target="notesSlides/notesSlide13.xml" Type="http://schemas.openxmlformats.org/officeDocument/2006/relationships/notesSlide"/><Relationship Id="rId45" Target="notesSlides/notesSlide14.xml" Type="http://schemas.openxmlformats.org/officeDocument/2006/relationships/notesSlide"/><Relationship Id="rId46" Target="notesSlides/notesSlide15.xml" Type="http://schemas.openxmlformats.org/officeDocument/2006/relationships/notesSlide"/><Relationship Id="rId47" Target="notesSlides/notesSlide16.xml" Type="http://schemas.openxmlformats.org/officeDocument/2006/relationships/notesSlide"/><Relationship Id="rId48" Target="notesSlides/notesSlide17.xml" Type="http://schemas.openxmlformats.org/officeDocument/2006/relationships/notesSlide"/><Relationship Id="rId49" Target="notesSlides/notesSlide18.xml" Type="http://schemas.openxmlformats.org/officeDocument/2006/relationships/notesSlide"/><Relationship Id="rId5" Target="tableStyles.xml" Type="http://schemas.openxmlformats.org/officeDocument/2006/relationships/tableStyles"/><Relationship Id="rId50" Target="notesSlides/notesSlide19.xml" Type="http://schemas.openxmlformats.org/officeDocument/2006/relationships/notesSlide"/><Relationship Id="rId51" Target="notesSlides/notesSlide20.xml" Type="http://schemas.openxmlformats.org/officeDocument/2006/relationships/notesSlide"/><Relationship Id="rId52" Target="notesSlides/notesSlide21.xml" Type="http://schemas.openxmlformats.org/officeDocument/2006/relationships/notesSlide"/><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2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2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1.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Hello,</a:t>
            </a:r>
          </a:p>
          <a:p>
            <a:r>
              <a:rPr lang="en-US"/>
              <a:t/>
            </a:r>
          </a:p>
          <a:p>
            <a:r>
              <a:rPr lang="en-US"/>
              <a:t>I am Aliyu Kuburat and this is a Project report on Employee /HR Analysis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Gender and Ethnicity Analysis:</a:t>
            </a:r>
          </a:p>
          <a:p>
            <a:r>
              <a:rPr lang="en-US"/>
              <a:t>•	Gender distribution: 52% female, 48% male</a:t>
            </a:r>
          </a:p>
          <a:p>
            <a:r>
              <a:rPr lang="en-US"/>
              <a:t>•	Ethnicity breakdown: 25% Latino, 40% Asian, 27% Caucasian, 7% Black</a:t>
            </a:r>
          </a:p>
          <a:p>
            <a:r>
              <a:rPr lang="en-US"/>
              <a:t>•	Gender distribution by department: More females in Manufacturing, Specialty Products, and Research &amp; Development; more males in Corporate</a:t>
            </a:r>
          </a:p>
          <a:p>
            <a:r>
              <a:rPr lang="en-US"/>
              <a:t>•	Bonus distribution: Females received more bonuses than males, with both genders above average</a:t>
            </a:r>
          </a:p>
          <a:p>
            <a:r>
              <a:rPr lang="en-US"/>
              <a:t>•	Ethnicity and bonus: Asians have above-average bonuses, Blacks have the least bonuses, some Latinos and Caucasians have above-average bonuses in IT and Engineering but below average in other departments</a:t>
            </a:r>
          </a:p>
          <a:p>
            <a:r>
              <a:rPr lang="en-US"/>
              <a:t>•	Ethnic representation: 404 Asians, 271 Caucasians, 251 Latinos, 74 Blacks</a:t>
            </a:r>
          </a:p>
          <a:p>
            <a:r>
              <a:rPr lang="en-US"/>
              <a:t>•	Exits by ethnicity: More Asians, Caucasians, and Latinos left the company compared to Blacks</a:t>
            </a:r>
          </a:p>
          <a:p>
            <a:r>
              <a:rPr lang="en-US"/>
              <a:t>•	Country and ethnicity: Employees from Brazil, China, and the United States. United States employees are Asian, Black, Caucasian, and Latino. Latinos are from Brazil, Asians are from China.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majority of employees are based in the United States, with a significant presence in China, Brazil, India, and Germany, showing a strong global footprint with a focus on major markets. </a:t>
            </a:r>
          </a:p>
          <a:p>
            <a:r>
              <a:rPr lang="en-US"/>
              <a:t>Employee distribution by country: The United States has a diverse workforce, which includes Asian, Black, Caucasian, and Latino employees; </a:t>
            </a:r>
          </a:p>
          <a:p>
            <a:r>
              <a:rPr lang="en-US"/>
              <a:t>Brazil has Latino employees; China has Asian employees.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Age Distribution Analysis:</a:t>
            </a:r>
          </a:p>
          <a:p>
            <a:r>
              <a:rPr lang="en-US"/>
              <a:t>•	Age groups: 150 Young Adults, 234 Adults, 283 Middle-aged Adults, 333 Elderly</a:t>
            </a:r>
          </a:p>
          <a:p>
            <a:r>
              <a:rPr lang="en-US"/>
              <a:t>•	Elderly employees constitute the largest age group in the company</a:t>
            </a:r>
          </a:p>
          <a:p>
            <a:r>
              <a:rPr lang="en-US"/>
              <a:t>•	Average age group across all departments: 44-46 years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Salary distribution: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Annual Salary and Bonus Analysis:</a:t>
            </a:r>
          </a:p>
          <a:p>
            <a:r>
              <a:rPr lang="en-US"/>
              <a:t>•	Salary distribution: Latinos and Blacks are paid below average compared to other ethnicities</a:t>
            </a:r>
          </a:p>
          <a:p>
            <a:r>
              <a:rPr lang="en-US"/>
              <a:t>•	Bonus eligibility: Only Vice Presidents, Managers, Senior Managers, Directors, and Engineering Managers are entitled to bonuses</a:t>
            </a:r>
          </a:p>
          <a:p>
            <a:r>
              <a:rPr lang="en-US"/>
              <a:t>•	Gender and ethnicity distribution: More male and female Asians in the company, with Blacks being the least represented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The company has seen significant workforce growth, especially in 2021. IT and Engineering have the most employees, while Human Resources and Finance see high exit rates. There's a balanced gender distribution with a slight female majority. The age group averages 44-46 years. Salary and bonus analyses show disparities, with Latinos and Blacks receiving lower average pay. The majority of employees are based in the United States, followed by Brazil and China.</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There are data limitations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There is no information on the reasons behind employee exits, which limits understanding of turnover causes.</a:t>
            </a:r>
          </a:p>
          <a:p>
            <a:r>
              <a:rPr lang="en-US"/>
              <a:t>•	While the analysis identifies countries where employees are located, it lacks detailed insights into city-level distributions or regional trends within those countries.</a:t>
            </a:r>
          </a:p>
          <a:p>
            <a:r>
              <a:rPr lang="en-US"/>
              <a:t>•	There is no examination of how geographic location might impact salary, bonus distribution, or employee satisfaction and retention.</a:t>
            </a:r>
          </a:p>
          <a:p>
            <a:r>
              <a:rPr lang="en-US"/>
              <a:t>•	The salary and bonus analysis highlights disparities but does not explore potential reasons or provide recommendations for addressing these issues.</a:t>
            </a:r>
          </a:p>
          <a:p>
            <a:r>
              <a:rPr lang="en-US"/>
              <a:t>•	The analysis lists job titles and departments but does not provide detailed insights into the specific roles and responsibilities or how they might affect turnover rates, salary, and bonuses.</a:t>
            </a:r>
          </a:p>
          <a:p>
            <a:r>
              <a:rPr lang="en-US"/>
              <a:t>•	There is no mention of employee feedback or surveys that could provide deeper insights into the workforce's perspectives.</a:t>
            </a:r>
          </a:p>
          <a:p>
            <a:r>
              <a:rPr lang="en-US"/>
              <a:t>•	The reasons behind employee exits are not explored, which limits the ability to develop targeted retention strategies.</a:t>
            </a:r>
          </a:p>
          <a:p>
            <a:r>
              <a:rPr lang="en-US"/>
              <a:t>•	There is no distinction between voluntary and involuntary exits, which could provide more nuanced insights into turnover trends.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Investigate factors contributing to high exits in specific departments and develop retention strategies.</a:t>
            </a:r>
          </a:p>
          <a:p>
            <a:r>
              <a:rPr lang="en-US"/>
              <a:t>• Address salary and bonus disparities to ensure equitable compensation across all ethnic groups.</a:t>
            </a:r>
          </a:p>
          <a:p>
            <a:r>
              <a:rPr lang="en-US"/>
              <a:t>• Continue expanding hiring efforts while monitoring and supporting employee demographics to maintain diversity and inclusion.</a:t>
            </a:r>
          </a:p>
          <a:p>
            <a:r>
              <a:rPr lang="en-US"/>
              <a:t>• Focus on understanding the high turnover in 2021 to mitigate future exit spikes and sustain company growth.</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Here is what the analysis is about.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 Investigate High Exits in Specific Departments:</a:t>
            </a:r>
          </a:p>
          <a:p>
            <a:r>
              <a:rPr lang="en-US"/>
              <a:t>•	Conduct Exit Interviews</a:t>
            </a:r>
          </a:p>
          <a:p>
            <a:r>
              <a:rPr lang="en-US"/>
              <a:t>•	Analyze Exit Data</a:t>
            </a:r>
          </a:p>
          <a:p>
            <a:r>
              <a:rPr lang="en-US"/>
              <a:t>•	Focus GroupDiscussions</a:t>
            </a:r>
          </a:p>
          <a:p>
            <a:r>
              <a:rPr lang="en-US"/>
              <a:t>•	Review Management Practices</a:t>
            </a:r>
          </a:p>
          <a:p>
            <a:r>
              <a:rPr lang="en-US"/>
              <a:t>2. Address Salary and Bonus Disparities:</a:t>
            </a:r>
          </a:p>
          <a:p>
            <a:r>
              <a:rPr lang="en-US"/>
              <a:t>•	Compensation Review</a:t>
            </a:r>
          </a:p>
          <a:p>
            <a:r>
              <a:rPr lang="en-US"/>
              <a:t>•	Pay Equity Analysis</a:t>
            </a:r>
          </a:p>
          <a:p>
            <a:r>
              <a:rPr lang="en-US"/>
              <a:t>•	Adjust Compensation</a:t>
            </a:r>
          </a:p>
          <a:p>
            <a:r>
              <a:rPr lang="en-US"/>
              <a:t>3. Continue Expanding Hiring with Diverse Demographics:</a:t>
            </a:r>
          </a:p>
          <a:p>
            <a:r>
              <a:rPr lang="en-US"/>
              <a:t>•	Diversity and Inclusion Initiatives</a:t>
            </a:r>
          </a:p>
          <a:p>
            <a:r>
              <a:rPr lang="en-US"/>
              <a:t>•	Diversity Recruiting Strategies</a:t>
            </a:r>
          </a:p>
          <a:p>
            <a:r>
              <a:rPr lang="en-US"/>
              <a:t>•	Track Hiring Demographics</a:t>
            </a:r>
          </a:p>
          <a:p>
            <a:r>
              <a:rPr lang="en-US"/>
              <a:t>4. Understand High Turnover in 2021:</a:t>
            </a:r>
          </a:p>
          <a:p>
            <a:r>
              <a:rPr lang="en-US"/>
              <a:t>•	Identify Specific Triggers</a:t>
            </a:r>
          </a:p>
          <a:p>
            <a:r>
              <a:rPr lang="en-US"/>
              <a:t>•	Compare to Industry Standards</a:t>
            </a:r>
          </a:p>
          <a:p>
            <a:r>
              <a:rPr lang="en-US"/>
              <a:t>•	Review Company Culture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Thank you</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report comprehensively analyses the company's workforce demographics, hiring patterns, employee exits, compensation trends, and geographic distribution. By leveraging the available data, this analysis aims to shed light on the current state of the company's human capital and identify areas for potential improvement.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Problem Statement</a:t>
            </a:r>
          </a:p>
          <a:p>
            <a:r>
              <a:rPr lang="en-US"/>
              <a:t>A company is experiencing growth and expansion, with a deep understanding of its workforce dynamics. The company has observed variations in hiring and exit rates, salary distributions, bonuses, and demographic compositions across different departments and business units. These variations raise several critical questions:</a:t>
            </a:r>
          </a:p>
          <a:p>
            <a:r>
              <a:rPr lang="en-US"/>
              <a:t/>
            </a:r>
          </a:p>
          <a:p>
            <a:r>
              <a:rPr lang="en-US"/>
              <a:t>1) What are the trends and patterns in employee hiring and exits over time?</a:t>
            </a:r>
          </a:p>
          <a:p>
            <a:r>
              <a:rPr lang="en-US"/>
              <a:t/>
            </a:r>
          </a:p>
          <a:p>
            <a:r>
              <a:rPr lang="en-US"/>
              <a:t>2) How do job titles, departments, and business units influence employee distribution and turnover?</a:t>
            </a:r>
          </a:p>
          <a:p>
            <a:r>
              <a:rPr lang="en-US"/>
              <a:t/>
            </a:r>
          </a:p>
          <a:p>
            <a:r>
              <a:rPr lang="en-US"/>
              <a:t>3) What are the demographic distributions in terms of gender, ethnicity, and age, and how do these factors impact salary and bonus allocations?</a:t>
            </a:r>
          </a:p>
          <a:p>
            <a:r>
              <a:rPr lang="en-US"/>
              <a:t/>
            </a:r>
          </a:p>
          <a:p>
            <a:r>
              <a:rPr lang="en-US"/>
              <a:t>4) How does geographic location influence workforce composition and compensation?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primary objective of this report is to provide a detailed analysis of the employee data to uncover key insights and trends. Specifically, we aim to:</a:t>
            </a:r>
          </a:p>
          <a:p>
            <a:r>
              <a:rPr lang="en-US"/>
              <a:t/>
            </a:r>
          </a:p>
          <a:p>
            <a:r>
              <a:rPr lang="en-US"/>
              <a:t>Analyze employees' overall composition and distribution over time, including current and exited employees.</a:t>
            </a:r>
          </a:p>
          <a:p>
            <a:r>
              <a:rPr lang="en-US"/>
              <a:t/>
            </a:r>
          </a:p>
          <a:p>
            <a:r>
              <a:rPr lang="en-US"/>
              <a:t>To examine the distribution of job titles, departments, and business units, and identify trends in hiring and exits.</a:t>
            </a:r>
          </a:p>
          <a:p>
            <a:r>
              <a:rPr lang="en-US"/>
              <a:t/>
            </a:r>
          </a:p>
          <a:p>
            <a:r>
              <a:rPr lang="en-US"/>
              <a:t>Investigate the demographic distributions of gender and ethnicity, and assess their impact on salary and bonus allocations.</a:t>
            </a:r>
          </a:p>
          <a:p>
            <a:r>
              <a:rPr lang="en-US"/>
              <a:t/>
            </a:r>
          </a:p>
          <a:p>
            <a:r>
              <a:rPr lang="en-US"/>
              <a:t>Explore the geographical distribution of employees and analyze the implications of location on workforce dynamics.</a:t>
            </a:r>
          </a:p>
          <a:p>
            <a:r>
              <a:rPr lang="en-US"/>
              <a:t/>
            </a:r>
          </a:p>
          <a:p>
            <a:r>
              <a:rPr lang="en-US"/>
              <a:t>To assess the age distribution of employees and its correlation with departmental and organizational trends.</a:t>
            </a:r>
          </a:p>
          <a:p>
            <a:r>
              <a:rPr lang="en-US"/>
              <a:t/>
            </a:r>
          </a:p>
          <a:p>
            <a:r>
              <a:rPr lang="en-US"/>
              <a:t>Provide actionable recommendations to address identified issues and support strategic HR initiatives, including improving employee retention, ensuring equitable compensation, and fostering diversity and inclusion.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p>
          <a:p>
            <a:r>
              <a:rPr lang="en-US"/>
              <a:t>•	Total employees over time is 1,000 (915 current, 85 exited)</a:t>
            </a:r>
          </a:p>
          <a:p>
            <a:r>
              <a:rPr lang="en-US"/>
              <a:t>•	33 job titles across 7 departments and 4 business units</a:t>
            </a:r>
          </a:p>
          <a:p>
            <a:r>
              <a:rPr lang="en-US"/>
              <a:t>•	Average department size: 44 employees</a:t>
            </a:r>
          </a:p>
          <a:p>
            <a:r>
              <a:rPr lang="en-US"/>
              <a: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p>
          <a:p>
            <a:r>
              <a:rPr lang="en-US"/>
              <a:t>•	Yearly exits: At least one exit per year except from 2000-2002, with the highest exits in 2021  with 20 and a decrease in 2022 (7)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analysis shows a continuous upward trend in hiring, with the highest count in 2021 indicating company expansion</a:t>
            </a:r>
          </a:p>
          <a:p>
            <a:r>
              <a:rPr lang="en-US"/>
              <a:t/>
            </a:r>
          </a:p>
          <a:p>
            <a:r>
              <a:rPr lang="en-US"/>
              <a:t>Human Resources and Finance have the highest exit rates, while Accounting has the lowest exits.</a:t>
            </a:r>
          </a:p>
          <a:p>
            <a:r>
              <a:rPr lang="en-US"/>
              <a:t/>
            </a:r>
          </a:p>
          <a:p>
            <a:r>
              <a:rPr lang="en-US"/>
              <a:t>More exits in Specialty Products and Research &amp; Development compared to Corporate and Manufacturing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IT has the highest number of employees  (241) followed by Engineering (158), though both are above the department average of 142</a:t>
            </a:r>
          </a:p>
          <a:p>
            <a:r>
              <a:rPr lang="en-US"/>
              <a:t>•	Four departments with bonuses above the average of 12: Marketing, Human Resources, Finance, and IT</a:t>
            </a:r>
          </a:p>
          <a:p>
            <a:r>
              <a:rPr lang="en-US"/>
              <a:t>•	Specialty Products and Corporate have the highest number of employees, surpassing the average compared to Research &amp; Development and Manufacturing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1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1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13.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9.xml" Type="http://schemas.openxmlformats.org/officeDocument/2006/relationships/notesSlid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0.xml" Type="http://schemas.openxmlformats.org/officeDocument/2006/relationships/notesSlid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1.xml" Type="http://schemas.openxmlformats.org/officeDocument/2006/relationships/notesSlide"/><Relationship Id="rId3" Target="../media/image14.png" Type="http://schemas.openxmlformats.org/officeDocument/2006/relationships/image"/><Relationship Id="rId4" Target="../media/image1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7F8F7"/>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6A77AC"/>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8F7"/>
            </a:solidFill>
          </p:spPr>
        </p:sp>
      </p:grpSp>
      <p:sp>
        <p:nvSpPr>
          <p:cNvPr name="Freeform 6" id="6" descr="preencoded.png"/>
          <p:cNvSpPr/>
          <p:nvPr/>
        </p:nvSpPr>
        <p:spPr>
          <a:xfrm flipH="false" flipV="false" rot="0">
            <a:off x="11439525"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
        <p:nvSpPr>
          <p:cNvPr name="TextBox 7" id="7"/>
          <p:cNvSpPr txBox="true"/>
          <p:nvPr/>
        </p:nvSpPr>
        <p:spPr>
          <a:xfrm rot="0">
            <a:off x="468314" y="1472056"/>
            <a:ext cx="9724507" cy="1318611"/>
          </a:xfrm>
          <a:prstGeom prst="rect">
            <a:avLst/>
          </a:prstGeom>
        </p:spPr>
        <p:txBody>
          <a:bodyPr anchor="t" rtlCol="false" tIns="0" lIns="0" bIns="0" rIns="0">
            <a:spAutoFit/>
          </a:bodyPr>
          <a:lstStyle/>
          <a:p>
            <a:pPr algn="ctr">
              <a:lnSpc>
                <a:spcPts val="10430"/>
              </a:lnSpc>
            </a:pPr>
            <a:r>
              <a:rPr lang="en-US" sz="8344" spc="-166">
                <a:solidFill>
                  <a:srgbClr val="273D90"/>
                </a:solidFill>
                <a:latin typeface="Inter Bold"/>
              </a:rPr>
              <a:t>Employee Analysis </a:t>
            </a:r>
          </a:p>
        </p:txBody>
      </p:sp>
      <p:sp>
        <p:nvSpPr>
          <p:cNvPr name="TextBox 8" id="8"/>
          <p:cNvSpPr txBox="true"/>
          <p:nvPr/>
        </p:nvSpPr>
        <p:spPr>
          <a:xfrm rot="0">
            <a:off x="1028700" y="3954429"/>
            <a:ext cx="9164121" cy="2292416"/>
          </a:xfrm>
          <a:prstGeom prst="rect">
            <a:avLst/>
          </a:prstGeom>
        </p:spPr>
        <p:txBody>
          <a:bodyPr anchor="t" rtlCol="false" tIns="0" lIns="0" bIns="0" rIns="0">
            <a:spAutoFit/>
          </a:bodyPr>
          <a:lstStyle/>
          <a:p>
            <a:pPr algn="just">
              <a:lnSpc>
                <a:spcPts val="4629"/>
              </a:lnSpc>
            </a:pPr>
            <a:r>
              <a:rPr lang="en-US" sz="3087">
                <a:solidFill>
                  <a:srgbClr val="273D90"/>
                </a:solidFill>
                <a:latin typeface="Radley"/>
              </a:rPr>
              <a:t>This analysis provides a comprehensive overview of a company's employee data, including total employees, current employees, employee exits, job titles, departments, and business units.</a:t>
            </a:r>
          </a:p>
        </p:txBody>
      </p:sp>
      <p:grpSp>
        <p:nvGrpSpPr>
          <p:cNvPr name="Group 9" id="9"/>
          <p:cNvGrpSpPr/>
          <p:nvPr/>
        </p:nvGrpSpPr>
        <p:grpSpPr>
          <a:xfrm rot="0">
            <a:off x="1028700" y="7995489"/>
            <a:ext cx="453777" cy="453778"/>
            <a:chOff x="0" y="0"/>
            <a:chExt cx="605037" cy="605037"/>
          </a:xfrm>
        </p:grpSpPr>
        <p:sp>
          <p:nvSpPr>
            <p:cNvPr name="Freeform 10" id="10"/>
            <p:cNvSpPr/>
            <p:nvPr/>
          </p:nvSpPr>
          <p:spPr>
            <a:xfrm flipH="false" flipV="false" rot="0">
              <a:off x="6350" y="6350"/>
              <a:ext cx="592328" cy="592328"/>
            </a:xfrm>
            <a:custGeom>
              <a:avLst/>
              <a:gdLst/>
              <a:ahLst/>
              <a:cxnLst/>
              <a:rect r="r" b="b" t="t" l="l"/>
              <a:pathLst>
                <a:path h="592328" w="592328">
                  <a:moveTo>
                    <a:pt x="0" y="296164"/>
                  </a:moveTo>
                  <a:cubicBezTo>
                    <a:pt x="0" y="132588"/>
                    <a:pt x="132588" y="0"/>
                    <a:pt x="296164" y="0"/>
                  </a:cubicBezTo>
                  <a:cubicBezTo>
                    <a:pt x="459740" y="0"/>
                    <a:pt x="592328" y="132588"/>
                    <a:pt x="592328" y="296164"/>
                  </a:cubicBezTo>
                  <a:cubicBezTo>
                    <a:pt x="592328" y="459740"/>
                    <a:pt x="459740" y="592328"/>
                    <a:pt x="296164" y="592328"/>
                  </a:cubicBezTo>
                  <a:cubicBezTo>
                    <a:pt x="132588" y="592328"/>
                    <a:pt x="0" y="459740"/>
                    <a:pt x="0" y="296164"/>
                  </a:cubicBezTo>
                  <a:close/>
                </a:path>
              </a:pathLst>
            </a:custGeom>
            <a:solidFill>
              <a:srgbClr val="2DA85C"/>
            </a:solidFill>
          </p:spPr>
        </p:sp>
        <p:sp>
          <p:nvSpPr>
            <p:cNvPr name="Freeform 11" id="11"/>
            <p:cNvSpPr/>
            <p:nvPr/>
          </p:nvSpPr>
          <p:spPr>
            <a:xfrm flipH="false" flipV="false" rot="0">
              <a:off x="0" y="0"/>
              <a:ext cx="605028" cy="605028"/>
            </a:xfrm>
            <a:custGeom>
              <a:avLst/>
              <a:gdLst/>
              <a:ahLst/>
              <a:cxnLst/>
              <a:rect r="r" b="b" t="t" l="l"/>
              <a:pathLst>
                <a:path h="605028" w="605028">
                  <a:moveTo>
                    <a:pt x="0" y="302514"/>
                  </a:moveTo>
                  <a:cubicBezTo>
                    <a:pt x="0" y="135382"/>
                    <a:pt x="135382" y="0"/>
                    <a:pt x="302514" y="0"/>
                  </a:cubicBezTo>
                  <a:cubicBezTo>
                    <a:pt x="304419" y="0"/>
                    <a:pt x="306324" y="889"/>
                    <a:pt x="307467" y="2413"/>
                  </a:cubicBezTo>
                  <a:lnTo>
                    <a:pt x="302514" y="6350"/>
                  </a:lnTo>
                  <a:lnTo>
                    <a:pt x="302514" y="0"/>
                  </a:lnTo>
                  <a:lnTo>
                    <a:pt x="302514" y="6350"/>
                  </a:lnTo>
                  <a:lnTo>
                    <a:pt x="302514" y="0"/>
                  </a:lnTo>
                  <a:cubicBezTo>
                    <a:pt x="469646" y="0"/>
                    <a:pt x="605028" y="135382"/>
                    <a:pt x="605028" y="302514"/>
                  </a:cubicBezTo>
                  <a:cubicBezTo>
                    <a:pt x="605028" y="305435"/>
                    <a:pt x="602996" y="307975"/>
                    <a:pt x="600202" y="308737"/>
                  </a:cubicBezTo>
                  <a:lnTo>
                    <a:pt x="598678" y="302514"/>
                  </a:lnTo>
                  <a:lnTo>
                    <a:pt x="605028" y="302514"/>
                  </a:lnTo>
                  <a:cubicBezTo>
                    <a:pt x="605028" y="469646"/>
                    <a:pt x="469646" y="605028"/>
                    <a:pt x="302514" y="605028"/>
                  </a:cubicBezTo>
                  <a:lnTo>
                    <a:pt x="302514" y="598678"/>
                  </a:lnTo>
                  <a:lnTo>
                    <a:pt x="302514" y="592328"/>
                  </a:lnTo>
                  <a:lnTo>
                    <a:pt x="302514" y="598678"/>
                  </a:lnTo>
                  <a:lnTo>
                    <a:pt x="302514" y="605028"/>
                  </a:lnTo>
                  <a:cubicBezTo>
                    <a:pt x="135382" y="605028"/>
                    <a:pt x="0" y="469646"/>
                    <a:pt x="0" y="302514"/>
                  </a:cubicBezTo>
                  <a:lnTo>
                    <a:pt x="6350" y="302514"/>
                  </a:lnTo>
                  <a:lnTo>
                    <a:pt x="0" y="302514"/>
                  </a:lnTo>
                  <a:moveTo>
                    <a:pt x="12700" y="302514"/>
                  </a:moveTo>
                  <a:lnTo>
                    <a:pt x="6350" y="302514"/>
                  </a:lnTo>
                  <a:lnTo>
                    <a:pt x="12700" y="302514"/>
                  </a:lnTo>
                  <a:cubicBezTo>
                    <a:pt x="12700" y="462534"/>
                    <a:pt x="142494" y="592328"/>
                    <a:pt x="302514" y="592328"/>
                  </a:cubicBezTo>
                  <a:cubicBezTo>
                    <a:pt x="306070" y="592328"/>
                    <a:pt x="308864" y="595122"/>
                    <a:pt x="308864" y="598678"/>
                  </a:cubicBezTo>
                  <a:cubicBezTo>
                    <a:pt x="308864" y="602234"/>
                    <a:pt x="306070" y="605028"/>
                    <a:pt x="302514" y="605028"/>
                  </a:cubicBezTo>
                  <a:cubicBezTo>
                    <a:pt x="298958" y="605028"/>
                    <a:pt x="296164" y="602234"/>
                    <a:pt x="296164" y="598678"/>
                  </a:cubicBezTo>
                  <a:cubicBezTo>
                    <a:pt x="296164" y="595122"/>
                    <a:pt x="298958" y="592328"/>
                    <a:pt x="302514" y="592328"/>
                  </a:cubicBezTo>
                  <a:cubicBezTo>
                    <a:pt x="462534" y="592328"/>
                    <a:pt x="592328" y="462534"/>
                    <a:pt x="592328" y="302514"/>
                  </a:cubicBezTo>
                  <a:cubicBezTo>
                    <a:pt x="592328" y="299593"/>
                    <a:pt x="594360" y="297053"/>
                    <a:pt x="597154" y="296291"/>
                  </a:cubicBezTo>
                  <a:lnTo>
                    <a:pt x="598678" y="302514"/>
                  </a:lnTo>
                  <a:lnTo>
                    <a:pt x="592328" y="302514"/>
                  </a:lnTo>
                  <a:cubicBezTo>
                    <a:pt x="592328" y="142494"/>
                    <a:pt x="462534" y="12700"/>
                    <a:pt x="302514" y="12700"/>
                  </a:cubicBezTo>
                  <a:cubicBezTo>
                    <a:pt x="300609" y="12700"/>
                    <a:pt x="298704" y="11811"/>
                    <a:pt x="297561" y="10287"/>
                  </a:cubicBezTo>
                  <a:lnTo>
                    <a:pt x="302514" y="6350"/>
                  </a:lnTo>
                  <a:lnTo>
                    <a:pt x="302514" y="12700"/>
                  </a:lnTo>
                  <a:cubicBezTo>
                    <a:pt x="142494" y="12700"/>
                    <a:pt x="12700" y="142494"/>
                    <a:pt x="12700" y="302514"/>
                  </a:cubicBezTo>
                  <a:close/>
                </a:path>
              </a:pathLst>
            </a:custGeom>
            <a:solidFill>
              <a:srgbClr val="F7F8F7"/>
            </a:solidFill>
          </p:spPr>
        </p:sp>
      </p:grpSp>
      <p:sp>
        <p:nvSpPr>
          <p:cNvPr name="TextBox 12" id="12"/>
          <p:cNvSpPr txBox="true"/>
          <p:nvPr/>
        </p:nvSpPr>
        <p:spPr>
          <a:xfrm rot="0">
            <a:off x="1756075" y="7768543"/>
            <a:ext cx="6089136" cy="812419"/>
          </a:xfrm>
          <a:prstGeom prst="rect">
            <a:avLst/>
          </a:prstGeom>
        </p:spPr>
        <p:txBody>
          <a:bodyPr anchor="t" rtlCol="false" tIns="0" lIns="0" bIns="0" rIns="0">
            <a:spAutoFit/>
          </a:bodyPr>
          <a:lstStyle/>
          <a:p>
            <a:pPr algn="l">
              <a:lnSpc>
                <a:spcPts val="6668"/>
              </a:lnSpc>
            </a:pPr>
            <a:r>
              <a:rPr lang="en-US" sz="4762">
                <a:solidFill>
                  <a:srgbClr val="273D90"/>
                </a:solidFill>
                <a:latin typeface="Radley"/>
              </a:rPr>
              <a:t>by Kuburat Aliyu</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6" id="6" descr="preencoded.png"/>
          <p:cNvSpPr/>
          <p:nvPr/>
        </p:nvSpPr>
        <p:spPr>
          <a:xfrm flipH="false" flipV="false" rot="0">
            <a:off x="-9525"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
        <p:nvSpPr>
          <p:cNvPr name="TextBox 7" id="7"/>
          <p:cNvSpPr txBox="true"/>
          <p:nvPr/>
        </p:nvSpPr>
        <p:spPr>
          <a:xfrm rot="0">
            <a:off x="7574074" y="141309"/>
            <a:ext cx="9164121" cy="200735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Gender and Ethnicity Analysis</a:t>
            </a:r>
          </a:p>
        </p:txBody>
      </p:sp>
      <p:sp>
        <p:nvSpPr>
          <p:cNvPr name="TextBox 8" id="8"/>
          <p:cNvSpPr txBox="true"/>
          <p:nvPr/>
        </p:nvSpPr>
        <p:spPr>
          <a:xfrm rot="0">
            <a:off x="7990939" y="2514417"/>
            <a:ext cx="9164121" cy="2892454"/>
          </a:xfrm>
          <a:prstGeom prst="rect">
            <a:avLst/>
          </a:prstGeom>
        </p:spPr>
        <p:txBody>
          <a:bodyPr anchor="t" rtlCol="false" tIns="0" lIns="0" bIns="0" rIns="0">
            <a:spAutoFit/>
          </a:bodyPr>
          <a:lstStyle/>
          <a:p>
            <a:pPr algn="just" marL="0" indent="0" lvl="0">
              <a:lnSpc>
                <a:spcPts val="3879"/>
              </a:lnSpc>
              <a:spcBef>
                <a:spcPct val="0"/>
              </a:spcBef>
            </a:pPr>
            <a:r>
              <a:rPr lang="en-US" sz="2587" strike="noStrike" u="none">
                <a:solidFill>
                  <a:srgbClr val="273D90"/>
                </a:solidFill>
                <a:latin typeface="Radley"/>
              </a:rPr>
              <a:t> The analysis reveals a gender distribution of 52% female and 48% male employees. In terms of ethnicity, the workforce is composed of 25% Latino, 40% Asian, 27% Caucasian, and 7% Black employees. Interestingly, the average bonus is highest for employees in Marketing, HR, Finance, and IT departments, regardless of ethnicity.</a:t>
            </a:r>
          </a:p>
        </p:txBody>
      </p:sp>
      <p:sp>
        <p:nvSpPr>
          <p:cNvPr name="TextBox 9" id="9"/>
          <p:cNvSpPr txBox="true"/>
          <p:nvPr/>
        </p:nvSpPr>
        <p:spPr>
          <a:xfrm rot="0">
            <a:off x="7990939" y="5594819"/>
            <a:ext cx="9164121" cy="2406679"/>
          </a:xfrm>
          <a:prstGeom prst="rect">
            <a:avLst/>
          </a:prstGeom>
        </p:spPr>
        <p:txBody>
          <a:bodyPr anchor="t" rtlCol="false" tIns="0" lIns="0" bIns="0" rIns="0">
            <a:spAutoFit/>
          </a:bodyPr>
          <a:lstStyle/>
          <a:p>
            <a:pPr algn="just" marL="0" indent="0" lvl="0">
              <a:lnSpc>
                <a:spcPts val="3879"/>
              </a:lnSpc>
              <a:spcBef>
                <a:spcPct val="0"/>
              </a:spcBef>
            </a:pPr>
            <a:r>
              <a:rPr lang="en-US" sz="2587" strike="noStrike" u="none">
                <a:solidFill>
                  <a:srgbClr val="273D90"/>
                </a:solidFill>
                <a:latin typeface="Radley"/>
              </a:rPr>
              <a:t> When examining employee exits, the data shows more females leaving roles in Manufacturing, Specialty Products, and R&amp;D, while more males are exiting Corporate positions. Additionally, the average bonus is higher for female employees compared to their male counterparts.</a:t>
            </a:r>
          </a:p>
        </p:txBody>
      </p:sp>
      <p:sp>
        <p:nvSpPr>
          <p:cNvPr name="TextBox 10" id="10"/>
          <p:cNvSpPr txBox="true"/>
          <p:nvPr/>
        </p:nvSpPr>
        <p:spPr>
          <a:xfrm rot="0">
            <a:off x="7990939" y="8189446"/>
            <a:ext cx="9164121" cy="1920904"/>
          </a:xfrm>
          <a:prstGeom prst="rect">
            <a:avLst/>
          </a:prstGeom>
        </p:spPr>
        <p:txBody>
          <a:bodyPr anchor="t" rtlCol="false" tIns="0" lIns="0" bIns="0" rIns="0">
            <a:spAutoFit/>
          </a:bodyPr>
          <a:lstStyle/>
          <a:p>
            <a:pPr algn="just" marL="0" indent="0" lvl="0">
              <a:lnSpc>
                <a:spcPts val="3879"/>
              </a:lnSpc>
              <a:spcBef>
                <a:spcPct val="0"/>
              </a:spcBef>
            </a:pPr>
            <a:r>
              <a:rPr lang="en-US" sz="2587" strike="noStrike" u="none">
                <a:solidFill>
                  <a:srgbClr val="273D90"/>
                </a:solidFill>
                <a:latin typeface="Radley"/>
              </a:rPr>
              <a:t> The number of employees by gender and ethnicity indicates a larger representation of both females and males in the Asian ethnic group, with the least representation in the Black ethnic group.</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8270" y="1028700"/>
            <a:ext cx="18239730" cy="9258300"/>
          </a:xfrm>
          <a:custGeom>
            <a:avLst/>
            <a:gdLst/>
            <a:ahLst/>
            <a:cxnLst/>
            <a:rect r="r" b="b" t="t" l="l"/>
            <a:pathLst>
              <a:path h="9258300" w="18239730">
                <a:moveTo>
                  <a:pt x="0" y="0"/>
                </a:moveTo>
                <a:lnTo>
                  <a:pt x="18239730" y="0"/>
                </a:lnTo>
                <a:lnTo>
                  <a:pt x="18239730" y="9258300"/>
                </a:lnTo>
                <a:lnTo>
                  <a:pt x="0" y="9258300"/>
                </a:lnTo>
                <a:lnTo>
                  <a:pt x="0" y="0"/>
                </a:lnTo>
                <a:close/>
              </a:path>
            </a:pathLst>
          </a:custGeom>
          <a:blipFill>
            <a:blip r:embed="rId3"/>
            <a:stretch>
              <a:fillRect l="0" t="0" r="-1968" b="0"/>
            </a:stretch>
          </a:blipFill>
        </p:spPr>
      </p:sp>
      <p:sp>
        <p:nvSpPr>
          <p:cNvPr name="TextBox 3" id="3"/>
          <p:cNvSpPr txBox="true"/>
          <p:nvPr/>
        </p:nvSpPr>
        <p:spPr>
          <a:xfrm rot="0">
            <a:off x="3905068" y="30997"/>
            <a:ext cx="10477863"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Country and City Analysis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9530"/>
            <a:chOff x="0" y="0"/>
            <a:chExt cx="24384000" cy="13719373"/>
          </a:xfrm>
        </p:grpSpPr>
        <p:sp>
          <p:nvSpPr>
            <p:cNvPr name="Freeform 5" id="5"/>
            <p:cNvSpPr/>
            <p:nvPr/>
          </p:nvSpPr>
          <p:spPr>
            <a:xfrm flipH="false" flipV="false" rot="0">
              <a:off x="0" y="0"/>
              <a:ext cx="24384000" cy="13719429"/>
            </a:xfrm>
            <a:custGeom>
              <a:avLst/>
              <a:gdLst/>
              <a:ahLst/>
              <a:cxnLst/>
              <a:rect r="r" b="b" t="t" l="l"/>
              <a:pathLst>
                <a:path h="13719429" w="24384000">
                  <a:moveTo>
                    <a:pt x="0" y="0"/>
                  </a:moveTo>
                  <a:lnTo>
                    <a:pt x="24384000" y="0"/>
                  </a:lnTo>
                  <a:lnTo>
                    <a:pt x="24384000" y="13719429"/>
                  </a:lnTo>
                  <a:lnTo>
                    <a:pt x="0" y="13719429"/>
                  </a:lnTo>
                  <a:close/>
                </a:path>
              </a:pathLst>
            </a:custGeom>
            <a:solidFill>
              <a:srgbClr val="FFFFFF"/>
            </a:solidFill>
          </p:spPr>
        </p:sp>
      </p:grpSp>
      <p:sp>
        <p:nvSpPr>
          <p:cNvPr name="TextBox 6" id="6"/>
          <p:cNvSpPr txBox="true"/>
          <p:nvPr/>
        </p:nvSpPr>
        <p:spPr>
          <a:xfrm rot="0">
            <a:off x="4193441" y="600849"/>
            <a:ext cx="11363875"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Age Distribution Analysis</a:t>
            </a:r>
          </a:p>
        </p:txBody>
      </p:sp>
      <p:sp>
        <p:nvSpPr>
          <p:cNvPr name="Freeform 7" id="7" descr="preencoded.png"/>
          <p:cNvSpPr/>
          <p:nvPr/>
        </p:nvSpPr>
        <p:spPr>
          <a:xfrm flipH="false" flipV="false" rot="0">
            <a:off x="4102001" y="1671489"/>
            <a:ext cx="8435117" cy="4190730"/>
          </a:xfrm>
          <a:custGeom>
            <a:avLst/>
            <a:gdLst/>
            <a:ahLst/>
            <a:cxnLst/>
            <a:rect r="r" b="b" t="t" l="l"/>
            <a:pathLst>
              <a:path h="4190730" w="8435117">
                <a:moveTo>
                  <a:pt x="0" y="0"/>
                </a:moveTo>
                <a:lnTo>
                  <a:pt x="8435117" y="0"/>
                </a:lnTo>
                <a:lnTo>
                  <a:pt x="8435117" y="4190730"/>
                </a:lnTo>
                <a:lnTo>
                  <a:pt x="0" y="4190730"/>
                </a:lnTo>
                <a:lnTo>
                  <a:pt x="0" y="0"/>
                </a:lnTo>
                <a:close/>
              </a:path>
            </a:pathLst>
          </a:custGeom>
          <a:blipFill>
            <a:blip r:embed="rId3"/>
            <a:stretch>
              <a:fillRect l="-12" t="0" r="-12" b="0"/>
            </a:stretch>
          </a:blipFill>
        </p:spPr>
      </p:sp>
      <p:sp>
        <p:nvSpPr>
          <p:cNvPr name="TextBox 8" id="8"/>
          <p:cNvSpPr txBox="true"/>
          <p:nvPr/>
        </p:nvSpPr>
        <p:spPr>
          <a:xfrm rot="0">
            <a:off x="4102001" y="5786019"/>
            <a:ext cx="9900970" cy="2406679"/>
          </a:xfrm>
          <a:prstGeom prst="rect">
            <a:avLst/>
          </a:prstGeom>
        </p:spPr>
        <p:txBody>
          <a:bodyPr anchor="t" rtlCol="false" tIns="0" lIns="0" bIns="0" rIns="0">
            <a:spAutoFit/>
          </a:bodyPr>
          <a:lstStyle/>
          <a:p>
            <a:pPr algn="just" marL="0" indent="0" lvl="0">
              <a:lnSpc>
                <a:spcPts val="3879"/>
              </a:lnSpc>
              <a:spcBef>
                <a:spcPct val="0"/>
              </a:spcBef>
            </a:pPr>
            <a:r>
              <a:rPr lang="en-US" sz="2587" strike="noStrike" u="none">
                <a:solidFill>
                  <a:srgbClr val="273D90"/>
                </a:solidFill>
                <a:latin typeface="Radley"/>
              </a:rPr>
              <a:t>The age distribution of the company's employees shows a significant proportion of middle-aged and elderly workers, with 283 middle-aged adults and 333 elderly employees. This suggests the company may need to focus on attracting and retaining younger talent to maintain a balanced workforce.</a:t>
            </a:r>
          </a:p>
        </p:txBody>
      </p:sp>
      <p:sp>
        <p:nvSpPr>
          <p:cNvPr name="TextBox 9" id="9"/>
          <p:cNvSpPr txBox="true"/>
          <p:nvPr/>
        </p:nvSpPr>
        <p:spPr>
          <a:xfrm rot="0">
            <a:off x="4193441" y="8418407"/>
            <a:ext cx="9900970" cy="1920904"/>
          </a:xfrm>
          <a:prstGeom prst="rect">
            <a:avLst/>
          </a:prstGeom>
        </p:spPr>
        <p:txBody>
          <a:bodyPr anchor="t" rtlCol="false" tIns="0" lIns="0" bIns="0" rIns="0">
            <a:spAutoFit/>
          </a:bodyPr>
          <a:lstStyle/>
          <a:p>
            <a:pPr algn="just" marL="0" indent="0" lvl="0">
              <a:lnSpc>
                <a:spcPts val="3879"/>
              </a:lnSpc>
              <a:spcBef>
                <a:spcPct val="0"/>
              </a:spcBef>
            </a:pPr>
            <a:r>
              <a:rPr lang="en-US" sz="2587" strike="noStrike" u="none">
                <a:solidFill>
                  <a:srgbClr val="273D90"/>
                </a:solidFill>
                <a:latin typeface="Radley"/>
              </a:rPr>
              <a:t>The average age group across all departments is between 44-46 years old, indicating the company has an experienced but potentially less agile workforce. Strategies to address this, such as mentorship programs or skills training, may be beneficial.</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6" id="6"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7" id="7"/>
          <p:cNvGrpSpPr/>
          <p:nvPr/>
        </p:nvGrpSpPr>
        <p:grpSpPr>
          <a:xfrm rot="0">
            <a:off x="0" y="0"/>
            <a:ext cx="18288000" cy="10287000"/>
            <a:chOff x="0" y="0"/>
            <a:chExt cx="24384000" cy="13716000"/>
          </a:xfrm>
        </p:grpSpPr>
        <p:sp>
          <p:nvSpPr>
            <p:cNvPr name="Freeform 8" id="8"/>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84706"/>
              </a:srgbClr>
            </a:solidFill>
          </p:spPr>
        </p:sp>
      </p:grpSp>
      <p:sp>
        <p:nvSpPr>
          <p:cNvPr name="TextBox 9" id="9"/>
          <p:cNvSpPr txBox="true"/>
          <p:nvPr/>
        </p:nvSpPr>
        <p:spPr>
          <a:xfrm rot="0">
            <a:off x="2638931" y="1000125"/>
            <a:ext cx="10990282"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Age Distribution Analysis Cont..</a:t>
            </a:r>
          </a:p>
        </p:txBody>
      </p:sp>
      <p:sp>
        <p:nvSpPr>
          <p:cNvPr name="TextBox 10" id="10"/>
          <p:cNvSpPr txBox="true"/>
          <p:nvPr/>
        </p:nvSpPr>
        <p:spPr>
          <a:xfrm rot="0">
            <a:off x="2638931" y="2751316"/>
            <a:ext cx="13010138" cy="2406679"/>
          </a:xfrm>
          <a:prstGeom prst="rect">
            <a:avLst/>
          </a:prstGeom>
        </p:spPr>
        <p:txBody>
          <a:bodyPr anchor="t" rtlCol="false" tIns="0" lIns="0" bIns="0" rIns="0">
            <a:spAutoFit/>
          </a:bodyPr>
          <a:lstStyle/>
          <a:p>
            <a:pPr algn="just" marL="0" indent="0" lvl="0">
              <a:lnSpc>
                <a:spcPts val="3879"/>
              </a:lnSpc>
              <a:spcBef>
                <a:spcPct val="0"/>
              </a:spcBef>
            </a:pPr>
            <a:r>
              <a:rPr lang="en-US" sz="2587" strike="noStrike" u="none">
                <a:solidFill>
                  <a:srgbClr val="273D90"/>
                </a:solidFill>
                <a:latin typeface="Radley"/>
              </a:rPr>
              <a:t> The analysis of the age distribution of employees reveals some interesting insights. The data shows that the majority of the workforce is concentrated in the mid-career range, with a significant number of employees in their 30s and 40s. This suggests a relatively experienced and mature team, which could be beneficial for the organization's stability and knowledge retention.</a:t>
            </a:r>
          </a:p>
        </p:txBody>
      </p:sp>
      <p:sp>
        <p:nvSpPr>
          <p:cNvPr name="TextBox 11" id="11"/>
          <p:cNvSpPr txBox="true"/>
          <p:nvPr/>
        </p:nvSpPr>
        <p:spPr>
          <a:xfrm rot="0">
            <a:off x="2638931" y="5911482"/>
            <a:ext cx="13010138" cy="2406679"/>
          </a:xfrm>
          <a:prstGeom prst="rect">
            <a:avLst/>
          </a:prstGeom>
        </p:spPr>
        <p:txBody>
          <a:bodyPr anchor="t" rtlCol="false" tIns="0" lIns="0" bIns="0" rIns="0">
            <a:spAutoFit/>
          </a:bodyPr>
          <a:lstStyle/>
          <a:p>
            <a:pPr algn="just" marL="0" indent="0" lvl="0">
              <a:lnSpc>
                <a:spcPts val="3879"/>
              </a:lnSpc>
              <a:spcBef>
                <a:spcPct val="0"/>
              </a:spcBef>
            </a:pPr>
            <a:r>
              <a:rPr lang="en-US" sz="2587" strike="noStrike" u="none">
                <a:solidFill>
                  <a:srgbClr val="273D90"/>
                </a:solidFill>
                <a:latin typeface="Radley"/>
              </a:rPr>
              <a:t> However, the analysis also highlights the need to consider succession planning and talent development. The relatively low percentage of younger employees may indicate challenges in attracting and retaining early-career talent, which could impact the organization's long-term growth and innovation. Addressing this imbalance could be a key focus area for the HR team.</a:t>
            </a:r>
          </a:p>
        </p:txBody>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2314784" y="1369141"/>
            <a:ext cx="13010138"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Annual Salary and Bonus Analysis</a:t>
            </a:r>
          </a:p>
        </p:txBody>
      </p:sp>
      <p:sp>
        <p:nvSpPr>
          <p:cNvPr name="TextBox 7" id="7"/>
          <p:cNvSpPr txBox="true"/>
          <p:nvPr/>
        </p:nvSpPr>
        <p:spPr>
          <a:xfrm rot="0">
            <a:off x="1758325" y="4328994"/>
            <a:ext cx="4817586" cy="973900"/>
          </a:xfrm>
          <a:prstGeom prst="rect">
            <a:avLst/>
          </a:prstGeom>
        </p:spPr>
        <p:txBody>
          <a:bodyPr anchor="t" rtlCol="false" tIns="0" lIns="0" bIns="0" rIns="0">
            <a:spAutoFit/>
          </a:bodyPr>
          <a:lstStyle/>
          <a:p>
            <a:pPr algn="ctr">
              <a:lnSpc>
                <a:spcPts val="7217"/>
              </a:lnSpc>
            </a:pPr>
            <a:r>
              <a:rPr lang="en-US" sz="7217" spc="-216">
                <a:solidFill>
                  <a:srgbClr val="272525"/>
                </a:solidFill>
                <a:latin typeface="Inter Bold"/>
              </a:rPr>
              <a:t>$113,217K</a:t>
            </a:r>
          </a:p>
        </p:txBody>
      </p:sp>
      <p:sp>
        <p:nvSpPr>
          <p:cNvPr name="TextBox 8" id="8"/>
          <p:cNvSpPr txBox="true"/>
          <p:nvPr/>
        </p:nvSpPr>
        <p:spPr>
          <a:xfrm rot="0">
            <a:off x="2962930" y="5449669"/>
            <a:ext cx="3288982" cy="361593"/>
          </a:xfrm>
          <a:prstGeom prst="rect">
            <a:avLst/>
          </a:prstGeom>
        </p:spPr>
        <p:txBody>
          <a:bodyPr anchor="t" rtlCol="false" tIns="0" lIns="0" bIns="0" rIns="0">
            <a:spAutoFit/>
          </a:bodyPr>
          <a:lstStyle/>
          <a:p>
            <a:pPr algn="ctr">
              <a:lnSpc>
                <a:spcPts val="3417"/>
              </a:lnSpc>
            </a:pPr>
            <a:r>
              <a:rPr lang="en-US" sz="2733" spc="-82">
                <a:solidFill>
                  <a:srgbClr val="272525"/>
                </a:solidFill>
                <a:latin typeface="Inter Bold"/>
              </a:rPr>
              <a:t>Average Salary</a:t>
            </a:r>
          </a:p>
        </p:txBody>
      </p:sp>
      <p:sp>
        <p:nvSpPr>
          <p:cNvPr name="TextBox 9" id="9"/>
          <p:cNvSpPr txBox="true"/>
          <p:nvPr/>
        </p:nvSpPr>
        <p:spPr>
          <a:xfrm rot="0">
            <a:off x="2638931" y="5993041"/>
            <a:ext cx="3936980" cy="1435129"/>
          </a:xfrm>
          <a:prstGeom prst="rect">
            <a:avLst/>
          </a:prstGeom>
        </p:spPr>
        <p:txBody>
          <a:bodyPr anchor="t" rtlCol="false" tIns="0" lIns="0" bIns="0" rIns="0">
            <a:spAutoFit/>
          </a:bodyPr>
          <a:lstStyle/>
          <a:p>
            <a:pPr algn="l" marL="0" indent="0" lvl="0">
              <a:lnSpc>
                <a:spcPts val="3879"/>
              </a:lnSpc>
              <a:spcBef>
                <a:spcPct val="0"/>
              </a:spcBef>
            </a:pPr>
            <a:r>
              <a:rPr lang="en-US" sz="2587" strike="noStrike" u="none">
                <a:solidFill>
                  <a:srgbClr val="273D90"/>
                </a:solidFill>
                <a:latin typeface="Radley"/>
              </a:rPr>
              <a:t>The average annual salary across all employees is $113,217,.</a:t>
            </a:r>
          </a:p>
        </p:txBody>
      </p:sp>
      <p:sp>
        <p:nvSpPr>
          <p:cNvPr name="TextBox 10" id="10"/>
          <p:cNvSpPr txBox="true"/>
          <p:nvPr/>
        </p:nvSpPr>
        <p:spPr>
          <a:xfrm rot="0">
            <a:off x="7175361" y="4328994"/>
            <a:ext cx="3937129" cy="701219"/>
          </a:xfrm>
          <a:prstGeom prst="rect">
            <a:avLst/>
          </a:prstGeom>
        </p:spPr>
        <p:txBody>
          <a:bodyPr anchor="t" rtlCol="false" tIns="0" lIns="0" bIns="0" rIns="0">
            <a:spAutoFit/>
          </a:bodyPr>
          <a:lstStyle/>
          <a:p>
            <a:pPr algn="ctr">
              <a:lnSpc>
                <a:spcPts val="7217"/>
              </a:lnSpc>
            </a:pPr>
            <a:r>
              <a:rPr lang="en-US" sz="7217" spc="-216">
                <a:solidFill>
                  <a:srgbClr val="272525"/>
                </a:solidFill>
                <a:latin typeface="Inter Bold"/>
              </a:rPr>
              <a:t>$11,322K</a:t>
            </a:r>
          </a:p>
        </p:txBody>
      </p:sp>
      <p:sp>
        <p:nvSpPr>
          <p:cNvPr name="TextBox 11" id="11"/>
          <p:cNvSpPr txBox="true"/>
          <p:nvPr/>
        </p:nvSpPr>
        <p:spPr>
          <a:xfrm rot="0">
            <a:off x="7499360" y="5449669"/>
            <a:ext cx="3288982" cy="361593"/>
          </a:xfrm>
          <a:prstGeom prst="rect">
            <a:avLst/>
          </a:prstGeom>
        </p:spPr>
        <p:txBody>
          <a:bodyPr anchor="t" rtlCol="false" tIns="0" lIns="0" bIns="0" rIns="0">
            <a:spAutoFit/>
          </a:bodyPr>
          <a:lstStyle/>
          <a:p>
            <a:pPr algn="ctr">
              <a:lnSpc>
                <a:spcPts val="3417"/>
              </a:lnSpc>
            </a:pPr>
            <a:r>
              <a:rPr lang="en-US" sz="2733" spc="-82">
                <a:solidFill>
                  <a:srgbClr val="272525"/>
                </a:solidFill>
                <a:latin typeface="Inter Bold"/>
              </a:rPr>
              <a:t>Average Bonus</a:t>
            </a:r>
          </a:p>
        </p:txBody>
      </p:sp>
      <p:sp>
        <p:nvSpPr>
          <p:cNvPr name="TextBox 12" id="12"/>
          <p:cNvSpPr txBox="true"/>
          <p:nvPr/>
        </p:nvSpPr>
        <p:spPr>
          <a:xfrm rot="0">
            <a:off x="7175361" y="5993041"/>
            <a:ext cx="3937129" cy="949354"/>
          </a:xfrm>
          <a:prstGeom prst="rect">
            <a:avLst/>
          </a:prstGeom>
        </p:spPr>
        <p:txBody>
          <a:bodyPr anchor="t" rtlCol="false" tIns="0" lIns="0" bIns="0" rIns="0">
            <a:spAutoFit/>
          </a:bodyPr>
          <a:lstStyle/>
          <a:p>
            <a:pPr algn="l" marL="0" indent="0" lvl="0">
              <a:lnSpc>
                <a:spcPts val="3879"/>
              </a:lnSpc>
              <a:spcBef>
                <a:spcPct val="0"/>
              </a:spcBef>
            </a:pPr>
            <a:r>
              <a:rPr lang="en-US" sz="2587" strike="noStrike" u="none">
                <a:solidFill>
                  <a:srgbClr val="273D90"/>
                </a:solidFill>
                <a:latin typeface="Radley"/>
              </a:rPr>
              <a:t>The average annual bonus is $11,322 per employee.</a:t>
            </a:r>
          </a:p>
        </p:txBody>
      </p:sp>
      <p:sp>
        <p:nvSpPr>
          <p:cNvPr name="TextBox 13" id="13"/>
          <p:cNvSpPr txBox="true"/>
          <p:nvPr/>
        </p:nvSpPr>
        <p:spPr>
          <a:xfrm rot="0">
            <a:off x="11711940" y="4328994"/>
            <a:ext cx="3937129" cy="701219"/>
          </a:xfrm>
          <a:prstGeom prst="rect">
            <a:avLst/>
          </a:prstGeom>
        </p:spPr>
        <p:txBody>
          <a:bodyPr anchor="t" rtlCol="false" tIns="0" lIns="0" bIns="0" rIns="0">
            <a:spAutoFit/>
          </a:bodyPr>
          <a:lstStyle/>
          <a:p>
            <a:pPr algn="ctr">
              <a:lnSpc>
                <a:spcPts val="7217"/>
              </a:lnSpc>
            </a:pPr>
            <a:r>
              <a:rPr lang="en-US" sz="7217" spc="-216">
                <a:solidFill>
                  <a:srgbClr val="272525"/>
                </a:solidFill>
                <a:latin typeface="Inter Bold"/>
              </a:rPr>
              <a:t>$20K</a:t>
            </a:r>
          </a:p>
        </p:txBody>
      </p:sp>
      <p:sp>
        <p:nvSpPr>
          <p:cNvPr name="TextBox 14" id="14"/>
          <p:cNvSpPr txBox="true"/>
          <p:nvPr/>
        </p:nvSpPr>
        <p:spPr>
          <a:xfrm rot="0">
            <a:off x="12035939" y="5449669"/>
            <a:ext cx="3288982" cy="361593"/>
          </a:xfrm>
          <a:prstGeom prst="rect">
            <a:avLst/>
          </a:prstGeom>
        </p:spPr>
        <p:txBody>
          <a:bodyPr anchor="t" rtlCol="false" tIns="0" lIns="0" bIns="0" rIns="0">
            <a:spAutoFit/>
          </a:bodyPr>
          <a:lstStyle/>
          <a:p>
            <a:pPr algn="ctr">
              <a:lnSpc>
                <a:spcPts val="3417"/>
              </a:lnSpc>
            </a:pPr>
            <a:r>
              <a:rPr lang="en-US" sz="2733" spc="-82">
                <a:solidFill>
                  <a:srgbClr val="272525"/>
                </a:solidFill>
                <a:latin typeface="Inter Bold"/>
              </a:rPr>
              <a:t>Salary Disparity</a:t>
            </a:r>
          </a:p>
        </p:txBody>
      </p:sp>
      <p:sp>
        <p:nvSpPr>
          <p:cNvPr name="TextBox 15" id="15"/>
          <p:cNvSpPr txBox="true"/>
          <p:nvPr/>
        </p:nvSpPr>
        <p:spPr>
          <a:xfrm rot="0">
            <a:off x="11711940" y="5993041"/>
            <a:ext cx="5547360" cy="1435129"/>
          </a:xfrm>
          <a:prstGeom prst="rect">
            <a:avLst/>
          </a:prstGeom>
        </p:spPr>
        <p:txBody>
          <a:bodyPr anchor="t" rtlCol="false" tIns="0" lIns="0" bIns="0" rIns="0">
            <a:spAutoFit/>
          </a:bodyPr>
          <a:lstStyle/>
          <a:p>
            <a:pPr algn="l" marL="0" indent="0" lvl="0">
              <a:lnSpc>
                <a:spcPts val="3879"/>
              </a:lnSpc>
              <a:spcBef>
                <a:spcPct val="0"/>
              </a:spcBef>
            </a:pPr>
            <a:r>
              <a:rPr lang="en-US" sz="2587" strike="noStrike" u="none">
                <a:solidFill>
                  <a:srgbClr val="273D90"/>
                </a:solidFill>
                <a:latin typeface="Radley"/>
              </a:rPr>
              <a:t>Latino and Black employees receive on average $20,000 less in salary compared to other ethnicities.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313181"/>
            <a:ext cx="18288000" cy="9132527"/>
          </a:xfrm>
          <a:custGeom>
            <a:avLst/>
            <a:gdLst/>
            <a:ahLst/>
            <a:cxnLst/>
            <a:rect r="r" b="b" t="t" l="l"/>
            <a:pathLst>
              <a:path h="9132527" w="18288000">
                <a:moveTo>
                  <a:pt x="0" y="0"/>
                </a:moveTo>
                <a:lnTo>
                  <a:pt x="18288000" y="0"/>
                </a:lnTo>
                <a:lnTo>
                  <a:pt x="18288000" y="9132527"/>
                </a:lnTo>
                <a:lnTo>
                  <a:pt x="0" y="9132527"/>
                </a:lnTo>
                <a:lnTo>
                  <a:pt x="0" y="0"/>
                </a:lnTo>
                <a:close/>
              </a:path>
            </a:pathLst>
          </a:custGeom>
          <a:blipFill>
            <a:blip r:embed="rId3"/>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14350" y="1009650"/>
            <a:ext cx="17773650" cy="8794694"/>
          </a:xfrm>
          <a:prstGeom prst="rect">
            <a:avLst/>
          </a:prstGeom>
        </p:spPr>
        <p:txBody>
          <a:bodyPr anchor="t" rtlCol="false" tIns="0" lIns="0" bIns="0" rIns="0">
            <a:spAutoFit/>
          </a:bodyPr>
          <a:lstStyle/>
          <a:p>
            <a:pPr algn="just">
              <a:lnSpc>
                <a:spcPts val="5000"/>
              </a:lnSpc>
              <a:spcBef>
                <a:spcPct val="0"/>
              </a:spcBef>
            </a:pPr>
          </a:p>
          <a:p>
            <a:pPr algn="just">
              <a:lnSpc>
                <a:spcPts val="5000"/>
              </a:lnSpc>
              <a:spcBef>
                <a:spcPct val="0"/>
              </a:spcBef>
            </a:pPr>
            <a:r>
              <a:rPr lang="en-US" sz="3999" spc="-79">
                <a:solidFill>
                  <a:srgbClr val="292D6F"/>
                </a:solidFill>
                <a:latin typeface="Radley"/>
              </a:rPr>
              <a:t>• The company has a robust and expanding workforce with significant hiring in recent years, especially in 2021.</a:t>
            </a:r>
          </a:p>
          <a:p>
            <a:pPr algn="just">
              <a:lnSpc>
                <a:spcPts val="5000"/>
              </a:lnSpc>
              <a:spcBef>
                <a:spcPct val="0"/>
              </a:spcBef>
            </a:pPr>
            <a:r>
              <a:rPr lang="en-US" sz="3999" spc="-79">
                <a:solidFill>
                  <a:srgbClr val="292D6F"/>
                </a:solidFill>
                <a:latin typeface="Radley"/>
              </a:rPr>
              <a:t>• IT and Engineering departments have the highest number of employees, with Human Resources and Finance seeing the highest exit rates.</a:t>
            </a:r>
          </a:p>
          <a:p>
            <a:pPr algn="just">
              <a:lnSpc>
                <a:spcPts val="5000"/>
              </a:lnSpc>
              <a:spcBef>
                <a:spcPct val="0"/>
              </a:spcBef>
            </a:pPr>
            <a:r>
              <a:rPr lang="en-US" sz="3999" spc="-79">
                <a:solidFill>
                  <a:srgbClr val="292D6F"/>
                </a:solidFill>
                <a:latin typeface="Radley"/>
              </a:rPr>
              <a:t>• Gender distribution is relatively balanced, with a slight female majority, while ethnicity distribution shows a higher representation of Asians and a lower representation of Blacks.</a:t>
            </a:r>
          </a:p>
          <a:p>
            <a:pPr algn="just">
              <a:lnSpc>
                <a:spcPts val="5000"/>
              </a:lnSpc>
              <a:spcBef>
                <a:spcPct val="0"/>
              </a:spcBef>
            </a:pPr>
            <a:r>
              <a:rPr lang="en-US" sz="3999" spc="-79">
                <a:solidFill>
                  <a:srgbClr val="292D6F"/>
                </a:solidFill>
                <a:latin typeface="Radley"/>
              </a:rPr>
              <a:t>• Age distribution reveals a higher number of Elderly employees, with the average age group between 44-46 years.</a:t>
            </a:r>
          </a:p>
          <a:p>
            <a:pPr algn="just">
              <a:lnSpc>
                <a:spcPts val="5000"/>
              </a:lnSpc>
              <a:spcBef>
                <a:spcPct val="0"/>
              </a:spcBef>
            </a:pPr>
            <a:r>
              <a:rPr lang="en-US" sz="3999" spc="-79">
                <a:solidFill>
                  <a:srgbClr val="292D6F"/>
                </a:solidFill>
                <a:latin typeface="Radley"/>
              </a:rPr>
              <a:t>• Salary and bonus analyses indicate disparities, with Latinos and Blacks receiving lower average salaries and bonuses.</a:t>
            </a:r>
          </a:p>
          <a:p>
            <a:pPr algn="just">
              <a:lnSpc>
                <a:spcPts val="5000"/>
              </a:lnSpc>
              <a:spcBef>
                <a:spcPct val="0"/>
              </a:spcBef>
            </a:pPr>
            <a:r>
              <a:rPr lang="en-US" sz="3999" spc="-79">
                <a:solidFill>
                  <a:srgbClr val="292D6F"/>
                </a:solidFill>
                <a:latin typeface="Radley"/>
              </a:rPr>
              <a:t>• Geographic distribution shows a concentration of employees in the United States, followed by Brazil and China.</a:t>
            </a:r>
          </a:p>
        </p:txBody>
      </p:sp>
      <p:sp>
        <p:nvSpPr>
          <p:cNvPr name="TextBox 3" id="3"/>
          <p:cNvSpPr txBox="true"/>
          <p:nvPr/>
        </p:nvSpPr>
        <p:spPr>
          <a:xfrm rot="0">
            <a:off x="5077664" y="604202"/>
            <a:ext cx="6531571"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Analysis Summary:</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6" id="6"/>
          <p:cNvSpPr/>
          <p:nvPr/>
        </p:nvSpPr>
        <p:spPr>
          <a:xfrm flipH="false" flipV="false" rot="0">
            <a:off x="11439525"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23312" t="0" r="-23312" b="0"/>
            </a:stretch>
          </a:blipFill>
        </p:spPr>
      </p:sp>
      <p:sp>
        <p:nvSpPr>
          <p:cNvPr name="TextBox 7" id="7"/>
          <p:cNvSpPr txBox="true"/>
          <p:nvPr/>
        </p:nvSpPr>
        <p:spPr>
          <a:xfrm rot="0">
            <a:off x="1132939" y="1430533"/>
            <a:ext cx="8321919"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Limitations Summary</a:t>
            </a:r>
          </a:p>
        </p:txBody>
      </p:sp>
      <p:sp>
        <p:nvSpPr>
          <p:cNvPr name="TextBox 8" id="8"/>
          <p:cNvSpPr txBox="true"/>
          <p:nvPr/>
        </p:nvSpPr>
        <p:spPr>
          <a:xfrm rot="0">
            <a:off x="1132939" y="3307884"/>
            <a:ext cx="9164121" cy="3378229"/>
          </a:xfrm>
          <a:prstGeom prst="rect">
            <a:avLst/>
          </a:prstGeom>
        </p:spPr>
        <p:txBody>
          <a:bodyPr anchor="t" rtlCol="false" tIns="0" lIns="0" bIns="0" rIns="0">
            <a:spAutoFit/>
          </a:bodyPr>
          <a:lstStyle/>
          <a:p>
            <a:pPr algn="just" marL="0" indent="0" lvl="0">
              <a:lnSpc>
                <a:spcPts val="3879"/>
              </a:lnSpc>
              <a:spcBef>
                <a:spcPct val="0"/>
              </a:spcBef>
            </a:pPr>
            <a:r>
              <a:rPr lang="en-US" sz="2587" strike="noStrike" u="none">
                <a:solidFill>
                  <a:srgbClr val="273D90"/>
                </a:solidFill>
                <a:latin typeface="Radley"/>
              </a:rPr>
              <a:t>The analysis presented in this report has several limitations that should be considered. The data provided only covers a specific time period and may not reflect long-term trends or patterns. Additionally, the analysis is limited to the information available in the employee records, which may not capture all relevant factors contributing to employee demographics and compensation.</a:t>
            </a:r>
          </a:p>
        </p:txBody>
      </p:sp>
      <p:sp>
        <p:nvSpPr>
          <p:cNvPr name="TextBox 9" id="9"/>
          <p:cNvSpPr txBox="true"/>
          <p:nvPr/>
        </p:nvSpPr>
        <p:spPr>
          <a:xfrm rot="0">
            <a:off x="1132939" y="6924238"/>
            <a:ext cx="9164121" cy="2406679"/>
          </a:xfrm>
          <a:prstGeom prst="rect">
            <a:avLst/>
          </a:prstGeom>
        </p:spPr>
        <p:txBody>
          <a:bodyPr anchor="t" rtlCol="false" tIns="0" lIns="0" bIns="0" rIns="0">
            <a:spAutoFit/>
          </a:bodyPr>
          <a:lstStyle/>
          <a:p>
            <a:pPr algn="just" marL="0" indent="0" lvl="0">
              <a:lnSpc>
                <a:spcPts val="3879"/>
              </a:lnSpc>
              <a:spcBef>
                <a:spcPct val="0"/>
              </a:spcBef>
            </a:pPr>
            <a:r>
              <a:rPr lang="en-US" sz="2587" strike="noStrike" u="none">
                <a:solidFill>
                  <a:srgbClr val="273D90"/>
                </a:solidFill>
                <a:latin typeface="Radley"/>
              </a:rPr>
              <a:t>Another limitation is the potential for biases or inaccuracies in the self-reported data, such as gender and ethnicity. The analysis is also constrained by the available data fields and may not provide a comprehensive understanding of the underlying factors driving the observed trends.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6" id="6"/>
          <p:cNvSpPr/>
          <p:nvPr/>
        </p:nvSpPr>
        <p:spPr>
          <a:xfrm flipH="false" flipV="false" rot="0">
            <a:off x="13950046" y="0"/>
            <a:ext cx="4347479" cy="10287000"/>
          </a:xfrm>
          <a:custGeom>
            <a:avLst/>
            <a:gdLst/>
            <a:ahLst/>
            <a:cxnLst/>
            <a:rect r="r" b="b" t="t" l="l"/>
            <a:pathLst>
              <a:path h="10287000" w="4347479">
                <a:moveTo>
                  <a:pt x="0" y="0"/>
                </a:moveTo>
                <a:lnTo>
                  <a:pt x="4347479" y="0"/>
                </a:lnTo>
                <a:lnTo>
                  <a:pt x="4347479" y="10287000"/>
                </a:lnTo>
                <a:lnTo>
                  <a:pt x="0" y="10287000"/>
                </a:lnTo>
                <a:lnTo>
                  <a:pt x="0" y="0"/>
                </a:lnTo>
                <a:close/>
              </a:path>
            </a:pathLst>
          </a:custGeom>
          <a:blipFill>
            <a:blip r:embed="rId3"/>
            <a:stretch>
              <a:fillRect l="-62098" t="0" r="-62098" b="0"/>
            </a:stretch>
          </a:blipFill>
        </p:spPr>
      </p:sp>
      <p:sp>
        <p:nvSpPr>
          <p:cNvPr name="TextBox 7" id="7"/>
          <p:cNvSpPr txBox="true"/>
          <p:nvPr/>
        </p:nvSpPr>
        <p:spPr>
          <a:xfrm rot="0">
            <a:off x="1128176" y="515561"/>
            <a:ext cx="9158823"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Limitations</a:t>
            </a:r>
          </a:p>
        </p:txBody>
      </p:sp>
      <p:grpSp>
        <p:nvGrpSpPr>
          <p:cNvPr name="Group 8" id="8"/>
          <p:cNvGrpSpPr/>
          <p:nvPr/>
        </p:nvGrpSpPr>
        <p:grpSpPr>
          <a:xfrm rot="0">
            <a:off x="1031974" y="2345978"/>
            <a:ext cx="631478" cy="631477"/>
            <a:chOff x="0" y="0"/>
            <a:chExt cx="841970" cy="841970"/>
          </a:xfrm>
        </p:grpSpPr>
        <p:sp>
          <p:nvSpPr>
            <p:cNvPr name="Freeform 9" id="9"/>
            <p:cNvSpPr/>
            <p:nvPr/>
          </p:nvSpPr>
          <p:spPr>
            <a:xfrm flipH="false" flipV="false" rot="0">
              <a:off x="6350" y="6350"/>
              <a:ext cx="829310" cy="829310"/>
            </a:xfrm>
            <a:custGeom>
              <a:avLst/>
              <a:gdLst/>
              <a:ahLst/>
              <a:cxnLst/>
              <a:rect r="r" b="b" t="t" l="l"/>
              <a:pathLst>
                <a:path h="829310" w="829310">
                  <a:moveTo>
                    <a:pt x="0" y="165862"/>
                  </a:moveTo>
                  <a:cubicBezTo>
                    <a:pt x="0" y="74295"/>
                    <a:pt x="74295" y="0"/>
                    <a:pt x="165862" y="0"/>
                  </a:cubicBezTo>
                  <a:lnTo>
                    <a:pt x="663448" y="0"/>
                  </a:lnTo>
                  <a:cubicBezTo>
                    <a:pt x="755015" y="0"/>
                    <a:pt x="829310" y="74295"/>
                    <a:pt x="829310" y="165862"/>
                  </a:cubicBezTo>
                  <a:lnTo>
                    <a:pt x="829310" y="663448"/>
                  </a:lnTo>
                  <a:cubicBezTo>
                    <a:pt x="829310" y="755015"/>
                    <a:pt x="755015" y="829310"/>
                    <a:pt x="663448" y="829310"/>
                  </a:cubicBezTo>
                  <a:lnTo>
                    <a:pt x="165862" y="829310"/>
                  </a:lnTo>
                  <a:cubicBezTo>
                    <a:pt x="74295" y="829310"/>
                    <a:pt x="0" y="755015"/>
                    <a:pt x="0" y="663448"/>
                  </a:cubicBezTo>
                  <a:close/>
                </a:path>
              </a:pathLst>
            </a:custGeom>
            <a:solidFill>
              <a:srgbClr val="DADBF1"/>
            </a:solidFill>
          </p:spPr>
        </p:sp>
        <p:sp>
          <p:nvSpPr>
            <p:cNvPr name="Freeform 10" id="10"/>
            <p:cNvSpPr/>
            <p:nvPr/>
          </p:nvSpPr>
          <p:spPr>
            <a:xfrm flipH="false" flipV="false" rot="0">
              <a:off x="0" y="0"/>
              <a:ext cx="842010" cy="842010"/>
            </a:xfrm>
            <a:custGeom>
              <a:avLst/>
              <a:gdLst/>
              <a:ahLst/>
              <a:cxnLst/>
              <a:rect r="r" b="b" t="t" l="l"/>
              <a:pathLst>
                <a:path h="842010" w="842010">
                  <a:moveTo>
                    <a:pt x="0" y="172212"/>
                  </a:moveTo>
                  <a:cubicBezTo>
                    <a:pt x="0" y="77089"/>
                    <a:pt x="77089" y="0"/>
                    <a:pt x="172212" y="0"/>
                  </a:cubicBezTo>
                  <a:lnTo>
                    <a:pt x="669798" y="0"/>
                  </a:lnTo>
                  <a:lnTo>
                    <a:pt x="669798" y="6350"/>
                  </a:lnTo>
                  <a:lnTo>
                    <a:pt x="669798" y="0"/>
                  </a:lnTo>
                  <a:lnTo>
                    <a:pt x="669798" y="6350"/>
                  </a:lnTo>
                  <a:lnTo>
                    <a:pt x="669798" y="0"/>
                  </a:lnTo>
                  <a:cubicBezTo>
                    <a:pt x="764921" y="0"/>
                    <a:pt x="842010" y="77089"/>
                    <a:pt x="842010" y="172212"/>
                  </a:cubicBezTo>
                  <a:lnTo>
                    <a:pt x="842010" y="669798"/>
                  </a:lnTo>
                  <a:lnTo>
                    <a:pt x="835660" y="669798"/>
                  </a:lnTo>
                  <a:lnTo>
                    <a:pt x="842010" y="669798"/>
                  </a:lnTo>
                  <a:cubicBezTo>
                    <a:pt x="842010" y="764921"/>
                    <a:pt x="764921" y="842010"/>
                    <a:pt x="669798" y="842010"/>
                  </a:cubicBezTo>
                  <a:lnTo>
                    <a:pt x="669798" y="835660"/>
                  </a:lnTo>
                  <a:lnTo>
                    <a:pt x="669798" y="842010"/>
                  </a:lnTo>
                  <a:lnTo>
                    <a:pt x="172212" y="842010"/>
                  </a:lnTo>
                  <a:lnTo>
                    <a:pt x="172212" y="835660"/>
                  </a:lnTo>
                  <a:lnTo>
                    <a:pt x="172212" y="842010"/>
                  </a:lnTo>
                  <a:cubicBezTo>
                    <a:pt x="77089" y="842010"/>
                    <a:pt x="0" y="764921"/>
                    <a:pt x="0" y="669798"/>
                  </a:cubicBezTo>
                  <a:lnTo>
                    <a:pt x="0" y="172212"/>
                  </a:lnTo>
                  <a:lnTo>
                    <a:pt x="6350" y="172212"/>
                  </a:lnTo>
                  <a:lnTo>
                    <a:pt x="0" y="172212"/>
                  </a:lnTo>
                  <a:moveTo>
                    <a:pt x="12700" y="172212"/>
                  </a:moveTo>
                  <a:lnTo>
                    <a:pt x="12700" y="669798"/>
                  </a:lnTo>
                  <a:lnTo>
                    <a:pt x="6350" y="669798"/>
                  </a:lnTo>
                  <a:lnTo>
                    <a:pt x="12700" y="669798"/>
                  </a:lnTo>
                  <a:cubicBezTo>
                    <a:pt x="12700" y="757809"/>
                    <a:pt x="84074" y="829310"/>
                    <a:pt x="172212" y="829310"/>
                  </a:cubicBezTo>
                  <a:lnTo>
                    <a:pt x="669798" y="829310"/>
                  </a:lnTo>
                  <a:cubicBezTo>
                    <a:pt x="757936" y="829310"/>
                    <a:pt x="829310" y="757936"/>
                    <a:pt x="829310" y="669798"/>
                  </a:cubicBezTo>
                  <a:lnTo>
                    <a:pt x="829310" y="172212"/>
                  </a:lnTo>
                  <a:lnTo>
                    <a:pt x="835660" y="172212"/>
                  </a:lnTo>
                  <a:lnTo>
                    <a:pt x="829310" y="172212"/>
                  </a:lnTo>
                  <a:cubicBezTo>
                    <a:pt x="829310" y="84074"/>
                    <a:pt x="757809" y="12700"/>
                    <a:pt x="669798" y="12700"/>
                  </a:cubicBezTo>
                  <a:lnTo>
                    <a:pt x="172212" y="12700"/>
                  </a:lnTo>
                  <a:lnTo>
                    <a:pt x="172212" y="6350"/>
                  </a:lnTo>
                  <a:lnTo>
                    <a:pt x="172212" y="12700"/>
                  </a:lnTo>
                  <a:cubicBezTo>
                    <a:pt x="84074" y="12700"/>
                    <a:pt x="12700" y="84074"/>
                    <a:pt x="12700" y="172212"/>
                  </a:cubicBezTo>
                  <a:close/>
                </a:path>
              </a:pathLst>
            </a:custGeom>
            <a:solidFill>
              <a:srgbClr val="C0C1D7"/>
            </a:solidFill>
          </p:spPr>
        </p:sp>
      </p:grpSp>
      <p:sp>
        <p:nvSpPr>
          <p:cNvPr name="TextBox 11" id="11"/>
          <p:cNvSpPr txBox="true"/>
          <p:nvPr/>
        </p:nvSpPr>
        <p:spPr>
          <a:xfrm rot="0">
            <a:off x="1343829" y="2429202"/>
            <a:ext cx="7620" cy="445830"/>
          </a:xfrm>
          <a:prstGeom prst="rect">
            <a:avLst/>
          </a:prstGeom>
        </p:spPr>
        <p:txBody>
          <a:bodyPr anchor="t" rtlCol="false" tIns="0" lIns="0" bIns="0" rIns="0">
            <a:spAutoFit/>
          </a:bodyPr>
          <a:lstStyle/>
          <a:p>
            <a:pPr algn="ctr">
              <a:lnSpc>
                <a:spcPts val="4081"/>
              </a:lnSpc>
            </a:pPr>
            <a:r>
              <a:rPr lang="en-US" sz="3265" spc="-97">
                <a:solidFill>
                  <a:srgbClr val="272525"/>
                </a:solidFill>
                <a:latin typeface="Inter Bold"/>
              </a:rPr>
              <a:t>1</a:t>
            </a:r>
          </a:p>
        </p:txBody>
      </p:sp>
      <p:sp>
        <p:nvSpPr>
          <p:cNvPr name="TextBox 12" id="12"/>
          <p:cNvSpPr txBox="true"/>
          <p:nvPr/>
        </p:nvSpPr>
        <p:spPr>
          <a:xfrm rot="0">
            <a:off x="2026504" y="2377410"/>
            <a:ext cx="3272909" cy="359509"/>
          </a:xfrm>
          <a:prstGeom prst="rect">
            <a:avLst/>
          </a:prstGeom>
        </p:spPr>
        <p:txBody>
          <a:bodyPr anchor="t" rtlCol="false" tIns="0" lIns="0" bIns="0" rIns="0">
            <a:spAutoFit/>
          </a:bodyPr>
          <a:lstStyle/>
          <a:p>
            <a:pPr algn="l">
              <a:lnSpc>
                <a:spcPts val="3401"/>
              </a:lnSpc>
            </a:pPr>
            <a:r>
              <a:rPr lang="en-US" sz="2721" spc="-81">
                <a:solidFill>
                  <a:srgbClr val="272525"/>
                </a:solidFill>
                <a:latin typeface="Inter Bold"/>
              </a:rPr>
              <a:t>Incomplete Data</a:t>
            </a:r>
          </a:p>
        </p:txBody>
      </p:sp>
      <p:sp>
        <p:nvSpPr>
          <p:cNvPr name="TextBox 13" id="13"/>
          <p:cNvSpPr txBox="true"/>
          <p:nvPr/>
        </p:nvSpPr>
        <p:spPr>
          <a:xfrm rot="0">
            <a:off x="2026504" y="2927479"/>
            <a:ext cx="4375354" cy="4129833"/>
          </a:xfrm>
          <a:prstGeom prst="rect">
            <a:avLst/>
          </a:prstGeom>
        </p:spPr>
        <p:txBody>
          <a:bodyPr anchor="t" rtlCol="false" tIns="0" lIns="0" bIns="0" rIns="0">
            <a:spAutoFit/>
          </a:bodyPr>
          <a:lstStyle/>
          <a:p>
            <a:pPr algn="l" marL="0" indent="0" lvl="0">
              <a:lnSpc>
                <a:spcPts val="3688"/>
              </a:lnSpc>
              <a:spcBef>
                <a:spcPct val="0"/>
              </a:spcBef>
            </a:pPr>
            <a:r>
              <a:rPr lang="en-US" sz="2460" strike="noStrike" u="none">
                <a:solidFill>
                  <a:srgbClr val="273D90"/>
                </a:solidFill>
                <a:latin typeface="Radley"/>
              </a:rPr>
              <a:t>The analysis is limited by the lack of information on reasons behind employee exits, which restricts understanding of turnover causes. Additionally, the absence of employee feedback or surveys prevents deeper insights into the workforce's perspectives.</a:t>
            </a:r>
          </a:p>
        </p:txBody>
      </p:sp>
      <p:grpSp>
        <p:nvGrpSpPr>
          <p:cNvPr name="Group 14" id="14"/>
          <p:cNvGrpSpPr/>
          <p:nvPr/>
        </p:nvGrpSpPr>
        <p:grpSpPr>
          <a:xfrm rot="0">
            <a:off x="6991499" y="2345978"/>
            <a:ext cx="631477" cy="631477"/>
            <a:chOff x="0" y="0"/>
            <a:chExt cx="841970" cy="841970"/>
          </a:xfrm>
        </p:grpSpPr>
        <p:sp>
          <p:nvSpPr>
            <p:cNvPr name="Freeform 15" id="15"/>
            <p:cNvSpPr/>
            <p:nvPr/>
          </p:nvSpPr>
          <p:spPr>
            <a:xfrm flipH="false" flipV="false" rot="0">
              <a:off x="6350" y="6350"/>
              <a:ext cx="829310" cy="829310"/>
            </a:xfrm>
            <a:custGeom>
              <a:avLst/>
              <a:gdLst/>
              <a:ahLst/>
              <a:cxnLst/>
              <a:rect r="r" b="b" t="t" l="l"/>
              <a:pathLst>
                <a:path h="829310" w="829310">
                  <a:moveTo>
                    <a:pt x="0" y="165862"/>
                  </a:moveTo>
                  <a:cubicBezTo>
                    <a:pt x="0" y="74295"/>
                    <a:pt x="74295" y="0"/>
                    <a:pt x="165862" y="0"/>
                  </a:cubicBezTo>
                  <a:lnTo>
                    <a:pt x="663448" y="0"/>
                  </a:lnTo>
                  <a:cubicBezTo>
                    <a:pt x="755015" y="0"/>
                    <a:pt x="829310" y="74295"/>
                    <a:pt x="829310" y="165862"/>
                  </a:cubicBezTo>
                  <a:lnTo>
                    <a:pt x="829310" y="663448"/>
                  </a:lnTo>
                  <a:cubicBezTo>
                    <a:pt x="829310" y="755015"/>
                    <a:pt x="755015" y="829310"/>
                    <a:pt x="663448" y="829310"/>
                  </a:cubicBezTo>
                  <a:lnTo>
                    <a:pt x="165862" y="829310"/>
                  </a:lnTo>
                  <a:cubicBezTo>
                    <a:pt x="74295" y="829310"/>
                    <a:pt x="0" y="755015"/>
                    <a:pt x="0" y="663448"/>
                  </a:cubicBezTo>
                  <a:close/>
                </a:path>
              </a:pathLst>
            </a:custGeom>
            <a:solidFill>
              <a:srgbClr val="DADBF1"/>
            </a:solidFill>
          </p:spPr>
        </p:sp>
        <p:sp>
          <p:nvSpPr>
            <p:cNvPr name="Freeform 16" id="16"/>
            <p:cNvSpPr/>
            <p:nvPr/>
          </p:nvSpPr>
          <p:spPr>
            <a:xfrm flipH="false" flipV="false" rot="0">
              <a:off x="0" y="0"/>
              <a:ext cx="842010" cy="842010"/>
            </a:xfrm>
            <a:custGeom>
              <a:avLst/>
              <a:gdLst/>
              <a:ahLst/>
              <a:cxnLst/>
              <a:rect r="r" b="b" t="t" l="l"/>
              <a:pathLst>
                <a:path h="842010" w="842010">
                  <a:moveTo>
                    <a:pt x="0" y="172212"/>
                  </a:moveTo>
                  <a:cubicBezTo>
                    <a:pt x="0" y="77089"/>
                    <a:pt x="77089" y="0"/>
                    <a:pt x="172212" y="0"/>
                  </a:cubicBezTo>
                  <a:lnTo>
                    <a:pt x="669798" y="0"/>
                  </a:lnTo>
                  <a:lnTo>
                    <a:pt x="669798" y="6350"/>
                  </a:lnTo>
                  <a:lnTo>
                    <a:pt x="669798" y="0"/>
                  </a:lnTo>
                  <a:lnTo>
                    <a:pt x="669798" y="6350"/>
                  </a:lnTo>
                  <a:lnTo>
                    <a:pt x="669798" y="0"/>
                  </a:lnTo>
                  <a:cubicBezTo>
                    <a:pt x="764921" y="0"/>
                    <a:pt x="842010" y="77089"/>
                    <a:pt x="842010" y="172212"/>
                  </a:cubicBezTo>
                  <a:lnTo>
                    <a:pt x="842010" y="669798"/>
                  </a:lnTo>
                  <a:lnTo>
                    <a:pt x="835660" y="669798"/>
                  </a:lnTo>
                  <a:lnTo>
                    <a:pt x="842010" y="669798"/>
                  </a:lnTo>
                  <a:cubicBezTo>
                    <a:pt x="842010" y="764921"/>
                    <a:pt x="764921" y="842010"/>
                    <a:pt x="669798" y="842010"/>
                  </a:cubicBezTo>
                  <a:lnTo>
                    <a:pt x="669798" y="835660"/>
                  </a:lnTo>
                  <a:lnTo>
                    <a:pt x="669798" y="842010"/>
                  </a:lnTo>
                  <a:lnTo>
                    <a:pt x="172212" y="842010"/>
                  </a:lnTo>
                  <a:lnTo>
                    <a:pt x="172212" y="835660"/>
                  </a:lnTo>
                  <a:lnTo>
                    <a:pt x="172212" y="842010"/>
                  </a:lnTo>
                  <a:cubicBezTo>
                    <a:pt x="77089" y="842010"/>
                    <a:pt x="0" y="764921"/>
                    <a:pt x="0" y="669798"/>
                  </a:cubicBezTo>
                  <a:lnTo>
                    <a:pt x="0" y="172212"/>
                  </a:lnTo>
                  <a:lnTo>
                    <a:pt x="6350" y="172212"/>
                  </a:lnTo>
                  <a:lnTo>
                    <a:pt x="0" y="172212"/>
                  </a:lnTo>
                  <a:moveTo>
                    <a:pt x="12700" y="172212"/>
                  </a:moveTo>
                  <a:lnTo>
                    <a:pt x="12700" y="669798"/>
                  </a:lnTo>
                  <a:lnTo>
                    <a:pt x="6350" y="669798"/>
                  </a:lnTo>
                  <a:lnTo>
                    <a:pt x="12700" y="669798"/>
                  </a:lnTo>
                  <a:cubicBezTo>
                    <a:pt x="12700" y="757809"/>
                    <a:pt x="84074" y="829310"/>
                    <a:pt x="172212" y="829310"/>
                  </a:cubicBezTo>
                  <a:lnTo>
                    <a:pt x="669798" y="829310"/>
                  </a:lnTo>
                  <a:cubicBezTo>
                    <a:pt x="757936" y="829310"/>
                    <a:pt x="829310" y="757936"/>
                    <a:pt x="829310" y="669798"/>
                  </a:cubicBezTo>
                  <a:lnTo>
                    <a:pt x="829310" y="172212"/>
                  </a:lnTo>
                  <a:lnTo>
                    <a:pt x="835660" y="172212"/>
                  </a:lnTo>
                  <a:lnTo>
                    <a:pt x="829310" y="172212"/>
                  </a:lnTo>
                  <a:cubicBezTo>
                    <a:pt x="829310" y="84074"/>
                    <a:pt x="757809" y="12700"/>
                    <a:pt x="669798" y="12700"/>
                  </a:cubicBezTo>
                  <a:lnTo>
                    <a:pt x="172212" y="12700"/>
                  </a:lnTo>
                  <a:lnTo>
                    <a:pt x="172212" y="6350"/>
                  </a:lnTo>
                  <a:lnTo>
                    <a:pt x="172212" y="12700"/>
                  </a:lnTo>
                  <a:cubicBezTo>
                    <a:pt x="84074" y="12700"/>
                    <a:pt x="12700" y="84074"/>
                    <a:pt x="12700" y="172212"/>
                  </a:cubicBezTo>
                  <a:close/>
                </a:path>
              </a:pathLst>
            </a:custGeom>
            <a:solidFill>
              <a:srgbClr val="C0C1D7"/>
            </a:solidFill>
          </p:spPr>
        </p:sp>
      </p:grpSp>
      <p:sp>
        <p:nvSpPr>
          <p:cNvPr name="TextBox 17" id="17"/>
          <p:cNvSpPr txBox="true"/>
          <p:nvPr/>
        </p:nvSpPr>
        <p:spPr>
          <a:xfrm rot="0">
            <a:off x="7274331" y="2429202"/>
            <a:ext cx="65811" cy="445830"/>
          </a:xfrm>
          <a:prstGeom prst="rect">
            <a:avLst/>
          </a:prstGeom>
        </p:spPr>
        <p:txBody>
          <a:bodyPr anchor="t" rtlCol="false" tIns="0" lIns="0" bIns="0" rIns="0">
            <a:spAutoFit/>
          </a:bodyPr>
          <a:lstStyle/>
          <a:p>
            <a:pPr algn="ctr">
              <a:lnSpc>
                <a:spcPts val="4081"/>
              </a:lnSpc>
            </a:pPr>
            <a:r>
              <a:rPr lang="en-US" sz="3265" spc="-97">
                <a:solidFill>
                  <a:srgbClr val="272525"/>
                </a:solidFill>
                <a:latin typeface="Inter Bold"/>
              </a:rPr>
              <a:t>2</a:t>
            </a:r>
          </a:p>
        </p:txBody>
      </p:sp>
      <p:sp>
        <p:nvSpPr>
          <p:cNvPr name="TextBox 18" id="18"/>
          <p:cNvSpPr txBox="true"/>
          <p:nvPr/>
        </p:nvSpPr>
        <p:spPr>
          <a:xfrm rot="0">
            <a:off x="7986027" y="2377410"/>
            <a:ext cx="3272909" cy="359509"/>
          </a:xfrm>
          <a:prstGeom prst="rect">
            <a:avLst/>
          </a:prstGeom>
        </p:spPr>
        <p:txBody>
          <a:bodyPr anchor="t" rtlCol="false" tIns="0" lIns="0" bIns="0" rIns="0">
            <a:spAutoFit/>
          </a:bodyPr>
          <a:lstStyle/>
          <a:p>
            <a:pPr algn="l">
              <a:lnSpc>
                <a:spcPts val="3401"/>
              </a:lnSpc>
            </a:pPr>
            <a:r>
              <a:rPr lang="en-US" sz="2721" spc="-81">
                <a:solidFill>
                  <a:srgbClr val="272525"/>
                </a:solidFill>
                <a:latin typeface="Inter Bold"/>
              </a:rPr>
              <a:t>Geographic Gaps</a:t>
            </a:r>
          </a:p>
        </p:txBody>
      </p:sp>
      <p:sp>
        <p:nvSpPr>
          <p:cNvPr name="TextBox 19" id="19"/>
          <p:cNvSpPr txBox="true"/>
          <p:nvPr/>
        </p:nvSpPr>
        <p:spPr>
          <a:xfrm rot="0">
            <a:off x="7827522" y="2798832"/>
            <a:ext cx="6122524" cy="4084706"/>
          </a:xfrm>
          <a:prstGeom prst="rect">
            <a:avLst/>
          </a:prstGeom>
        </p:spPr>
        <p:txBody>
          <a:bodyPr anchor="t" rtlCol="false" tIns="0" lIns="0" bIns="0" rIns="0">
            <a:spAutoFit/>
          </a:bodyPr>
          <a:lstStyle/>
          <a:p>
            <a:pPr algn="l" marL="0" indent="0" lvl="0">
              <a:lnSpc>
                <a:spcPts val="4105"/>
              </a:lnSpc>
              <a:spcBef>
                <a:spcPct val="0"/>
              </a:spcBef>
            </a:pPr>
            <a:r>
              <a:rPr lang="en-US" sz="2738" strike="noStrike" u="none">
                <a:solidFill>
                  <a:srgbClr val="273D90"/>
                </a:solidFill>
                <a:latin typeface="Radley"/>
              </a:rPr>
              <a:t>While the analysis identifies countries where employees are located, it lacks detailed insights into city-level distributions or regional trends within those countries. The potential impact of geographic location on salary, bonus distribution, or employee satisfaction and retention is not explored.</a:t>
            </a:r>
          </a:p>
        </p:txBody>
      </p:sp>
      <p:grpSp>
        <p:nvGrpSpPr>
          <p:cNvPr name="Group 20" id="20"/>
          <p:cNvGrpSpPr/>
          <p:nvPr/>
        </p:nvGrpSpPr>
        <p:grpSpPr>
          <a:xfrm rot="0">
            <a:off x="1031974" y="7264004"/>
            <a:ext cx="631478" cy="631477"/>
            <a:chOff x="0" y="0"/>
            <a:chExt cx="841970" cy="841970"/>
          </a:xfrm>
        </p:grpSpPr>
        <p:sp>
          <p:nvSpPr>
            <p:cNvPr name="Freeform 21" id="21"/>
            <p:cNvSpPr/>
            <p:nvPr/>
          </p:nvSpPr>
          <p:spPr>
            <a:xfrm flipH="false" flipV="false" rot="0">
              <a:off x="6350" y="6350"/>
              <a:ext cx="829310" cy="829310"/>
            </a:xfrm>
            <a:custGeom>
              <a:avLst/>
              <a:gdLst/>
              <a:ahLst/>
              <a:cxnLst/>
              <a:rect r="r" b="b" t="t" l="l"/>
              <a:pathLst>
                <a:path h="829310" w="829310">
                  <a:moveTo>
                    <a:pt x="0" y="165862"/>
                  </a:moveTo>
                  <a:cubicBezTo>
                    <a:pt x="0" y="74295"/>
                    <a:pt x="74295" y="0"/>
                    <a:pt x="165862" y="0"/>
                  </a:cubicBezTo>
                  <a:lnTo>
                    <a:pt x="663448" y="0"/>
                  </a:lnTo>
                  <a:cubicBezTo>
                    <a:pt x="755015" y="0"/>
                    <a:pt x="829310" y="74295"/>
                    <a:pt x="829310" y="165862"/>
                  </a:cubicBezTo>
                  <a:lnTo>
                    <a:pt x="829310" y="663448"/>
                  </a:lnTo>
                  <a:cubicBezTo>
                    <a:pt x="829310" y="755015"/>
                    <a:pt x="755015" y="829310"/>
                    <a:pt x="663448" y="829310"/>
                  </a:cubicBezTo>
                  <a:lnTo>
                    <a:pt x="165862" y="829310"/>
                  </a:lnTo>
                  <a:cubicBezTo>
                    <a:pt x="74295" y="829310"/>
                    <a:pt x="0" y="755015"/>
                    <a:pt x="0" y="663448"/>
                  </a:cubicBezTo>
                  <a:close/>
                </a:path>
              </a:pathLst>
            </a:custGeom>
            <a:solidFill>
              <a:srgbClr val="DADBF1"/>
            </a:solidFill>
          </p:spPr>
        </p:sp>
        <p:sp>
          <p:nvSpPr>
            <p:cNvPr name="Freeform 22" id="22"/>
            <p:cNvSpPr/>
            <p:nvPr/>
          </p:nvSpPr>
          <p:spPr>
            <a:xfrm flipH="false" flipV="false" rot="0">
              <a:off x="0" y="0"/>
              <a:ext cx="842010" cy="842010"/>
            </a:xfrm>
            <a:custGeom>
              <a:avLst/>
              <a:gdLst/>
              <a:ahLst/>
              <a:cxnLst/>
              <a:rect r="r" b="b" t="t" l="l"/>
              <a:pathLst>
                <a:path h="842010" w="842010">
                  <a:moveTo>
                    <a:pt x="0" y="172212"/>
                  </a:moveTo>
                  <a:cubicBezTo>
                    <a:pt x="0" y="77089"/>
                    <a:pt x="77089" y="0"/>
                    <a:pt x="172212" y="0"/>
                  </a:cubicBezTo>
                  <a:lnTo>
                    <a:pt x="669798" y="0"/>
                  </a:lnTo>
                  <a:lnTo>
                    <a:pt x="669798" y="6350"/>
                  </a:lnTo>
                  <a:lnTo>
                    <a:pt x="669798" y="0"/>
                  </a:lnTo>
                  <a:lnTo>
                    <a:pt x="669798" y="6350"/>
                  </a:lnTo>
                  <a:lnTo>
                    <a:pt x="669798" y="0"/>
                  </a:lnTo>
                  <a:cubicBezTo>
                    <a:pt x="764921" y="0"/>
                    <a:pt x="842010" y="77089"/>
                    <a:pt x="842010" y="172212"/>
                  </a:cubicBezTo>
                  <a:lnTo>
                    <a:pt x="842010" y="669798"/>
                  </a:lnTo>
                  <a:lnTo>
                    <a:pt x="835660" y="669798"/>
                  </a:lnTo>
                  <a:lnTo>
                    <a:pt x="842010" y="669798"/>
                  </a:lnTo>
                  <a:cubicBezTo>
                    <a:pt x="842010" y="764921"/>
                    <a:pt x="764921" y="842010"/>
                    <a:pt x="669798" y="842010"/>
                  </a:cubicBezTo>
                  <a:lnTo>
                    <a:pt x="669798" y="835660"/>
                  </a:lnTo>
                  <a:lnTo>
                    <a:pt x="669798" y="842010"/>
                  </a:lnTo>
                  <a:lnTo>
                    <a:pt x="172212" y="842010"/>
                  </a:lnTo>
                  <a:lnTo>
                    <a:pt x="172212" y="835660"/>
                  </a:lnTo>
                  <a:lnTo>
                    <a:pt x="172212" y="842010"/>
                  </a:lnTo>
                  <a:cubicBezTo>
                    <a:pt x="77089" y="842010"/>
                    <a:pt x="0" y="764921"/>
                    <a:pt x="0" y="669798"/>
                  </a:cubicBezTo>
                  <a:lnTo>
                    <a:pt x="0" y="172212"/>
                  </a:lnTo>
                  <a:lnTo>
                    <a:pt x="6350" y="172212"/>
                  </a:lnTo>
                  <a:lnTo>
                    <a:pt x="0" y="172212"/>
                  </a:lnTo>
                  <a:moveTo>
                    <a:pt x="12700" y="172212"/>
                  </a:moveTo>
                  <a:lnTo>
                    <a:pt x="12700" y="669798"/>
                  </a:lnTo>
                  <a:lnTo>
                    <a:pt x="6350" y="669798"/>
                  </a:lnTo>
                  <a:lnTo>
                    <a:pt x="12700" y="669798"/>
                  </a:lnTo>
                  <a:cubicBezTo>
                    <a:pt x="12700" y="757809"/>
                    <a:pt x="84074" y="829310"/>
                    <a:pt x="172212" y="829310"/>
                  </a:cubicBezTo>
                  <a:lnTo>
                    <a:pt x="669798" y="829310"/>
                  </a:lnTo>
                  <a:cubicBezTo>
                    <a:pt x="757936" y="829310"/>
                    <a:pt x="829310" y="757936"/>
                    <a:pt x="829310" y="669798"/>
                  </a:cubicBezTo>
                  <a:lnTo>
                    <a:pt x="829310" y="172212"/>
                  </a:lnTo>
                  <a:lnTo>
                    <a:pt x="835660" y="172212"/>
                  </a:lnTo>
                  <a:lnTo>
                    <a:pt x="829310" y="172212"/>
                  </a:lnTo>
                  <a:cubicBezTo>
                    <a:pt x="829310" y="84074"/>
                    <a:pt x="757809" y="12700"/>
                    <a:pt x="669798" y="12700"/>
                  </a:cubicBezTo>
                  <a:lnTo>
                    <a:pt x="172212" y="12700"/>
                  </a:lnTo>
                  <a:lnTo>
                    <a:pt x="172212" y="6350"/>
                  </a:lnTo>
                  <a:lnTo>
                    <a:pt x="172212" y="12700"/>
                  </a:lnTo>
                  <a:cubicBezTo>
                    <a:pt x="84074" y="12700"/>
                    <a:pt x="12700" y="84074"/>
                    <a:pt x="12700" y="172212"/>
                  </a:cubicBezTo>
                  <a:close/>
                </a:path>
              </a:pathLst>
            </a:custGeom>
            <a:solidFill>
              <a:srgbClr val="C0C1D7"/>
            </a:solidFill>
          </p:spPr>
        </p:sp>
      </p:grpSp>
      <p:sp>
        <p:nvSpPr>
          <p:cNvPr name="TextBox 23" id="23"/>
          <p:cNvSpPr txBox="true"/>
          <p:nvPr/>
        </p:nvSpPr>
        <p:spPr>
          <a:xfrm rot="0">
            <a:off x="1308705" y="7347227"/>
            <a:ext cx="78016" cy="445830"/>
          </a:xfrm>
          <a:prstGeom prst="rect">
            <a:avLst/>
          </a:prstGeom>
        </p:spPr>
        <p:txBody>
          <a:bodyPr anchor="t" rtlCol="false" tIns="0" lIns="0" bIns="0" rIns="0">
            <a:spAutoFit/>
          </a:bodyPr>
          <a:lstStyle/>
          <a:p>
            <a:pPr algn="ctr">
              <a:lnSpc>
                <a:spcPts val="4081"/>
              </a:lnSpc>
            </a:pPr>
            <a:r>
              <a:rPr lang="en-US" sz="3265" spc="-97">
                <a:solidFill>
                  <a:srgbClr val="272525"/>
                </a:solidFill>
                <a:latin typeface="Inter Bold"/>
              </a:rPr>
              <a:t>3</a:t>
            </a:r>
          </a:p>
        </p:txBody>
      </p:sp>
      <p:sp>
        <p:nvSpPr>
          <p:cNvPr name="TextBox 24" id="24"/>
          <p:cNvSpPr txBox="true"/>
          <p:nvPr/>
        </p:nvSpPr>
        <p:spPr>
          <a:xfrm rot="0">
            <a:off x="2026504" y="7295436"/>
            <a:ext cx="3272909" cy="359509"/>
          </a:xfrm>
          <a:prstGeom prst="rect">
            <a:avLst/>
          </a:prstGeom>
        </p:spPr>
        <p:txBody>
          <a:bodyPr anchor="t" rtlCol="false" tIns="0" lIns="0" bIns="0" rIns="0">
            <a:spAutoFit/>
          </a:bodyPr>
          <a:lstStyle/>
          <a:p>
            <a:pPr algn="l">
              <a:lnSpc>
                <a:spcPts val="3401"/>
              </a:lnSpc>
            </a:pPr>
            <a:r>
              <a:rPr lang="en-US" sz="2721" spc="-81">
                <a:solidFill>
                  <a:srgbClr val="272525"/>
                </a:solidFill>
                <a:latin typeface="Inter Bold"/>
              </a:rPr>
              <a:t>Insufficient Context</a:t>
            </a:r>
          </a:p>
        </p:txBody>
      </p:sp>
      <p:sp>
        <p:nvSpPr>
          <p:cNvPr name="TextBox 25" id="25"/>
          <p:cNvSpPr txBox="true"/>
          <p:nvPr/>
        </p:nvSpPr>
        <p:spPr>
          <a:xfrm rot="0">
            <a:off x="2026504" y="7835979"/>
            <a:ext cx="11602036" cy="2406679"/>
          </a:xfrm>
          <a:prstGeom prst="rect">
            <a:avLst/>
          </a:prstGeom>
        </p:spPr>
        <p:txBody>
          <a:bodyPr anchor="t" rtlCol="false" tIns="0" lIns="0" bIns="0" rIns="0">
            <a:spAutoFit/>
          </a:bodyPr>
          <a:lstStyle/>
          <a:p>
            <a:pPr algn="l" marL="0" indent="0" lvl="0">
              <a:lnSpc>
                <a:spcPts val="3879"/>
              </a:lnSpc>
              <a:spcBef>
                <a:spcPct val="0"/>
              </a:spcBef>
            </a:pPr>
            <a:r>
              <a:rPr lang="en-US" sz="2587" strike="noStrike" u="none">
                <a:solidFill>
                  <a:srgbClr val="273D90"/>
                </a:solidFill>
                <a:latin typeface="Radley"/>
              </a:rPr>
              <a:t>The analysis lists job titles and departments but does not provide detailed insights into the specific roles and responsibilities or how they might affect turnover rates, salary, and bonuses. The distinction between voluntary and involuntary exits is also not made, limiting the ability to develop targeted retention strategies.</a:t>
            </a:r>
          </a:p>
        </p:txBody>
      </p:sp>
    </p:spTree>
  </p:cSld>
  <p:clrMapOvr>
    <a:masterClrMapping/>
  </p:clrMapOvr>
</p:sld>
</file>

<file path=ppt/slides/slide1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14350" y="1573330"/>
            <a:ext cx="17773650" cy="8373871"/>
          </a:xfrm>
          <a:prstGeom prst="rect">
            <a:avLst/>
          </a:prstGeom>
        </p:spPr>
        <p:txBody>
          <a:bodyPr anchor="t" rtlCol="false" tIns="0" lIns="0" bIns="0" rIns="0">
            <a:spAutoFit/>
          </a:bodyPr>
          <a:lstStyle/>
          <a:p>
            <a:pPr algn="l">
              <a:lnSpc>
                <a:spcPts val="6459"/>
              </a:lnSpc>
              <a:spcBef>
                <a:spcPct val="0"/>
              </a:spcBef>
            </a:pPr>
            <a:r>
              <a:rPr lang="en-US" sz="5167" spc="-103">
                <a:solidFill>
                  <a:srgbClr val="292D6F"/>
                </a:solidFill>
                <a:latin typeface="Radley"/>
              </a:rPr>
              <a:t>• Investigate factors contributing to high exits in specific departments and develop retention strategies.</a:t>
            </a:r>
          </a:p>
          <a:p>
            <a:pPr algn="l">
              <a:lnSpc>
                <a:spcPts val="6459"/>
              </a:lnSpc>
              <a:spcBef>
                <a:spcPct val="0"/>
              </a:spcBef>
            </a:pPr>
            <a:r>
              <a:rPr lang="en-US" sz="5167" spc="-103">
                <a:solidFill>
                  <a:srgbClr val="292D6F"/>
                </a:solidFill>
                <a:latin typeface="Radley"/>
              </a:rPr>
              <a:t>• Address salary and bonus disparities to ensure equitable compensation across all ethnic groups.</a:t>
            </a:r>
          </a:p>
          <a:p>
            <a:pPr algn="l">
              <a:lnSpc>
                <a:spcPts val="6459"/>
              </a:lnSpc>
              <a:spcBef>
                <a:spcPct val="0"/>
              </a:spcBef>
            </a:pPr>
            <a:r>
              <a:rPr lang="en-US" sz="5167" spc="-103">
                <a:solidFill>
                  <a:srgbClr val="292D6F"/>
                </a:solidFill>
                <a:latin typeface="Radley"/>
              </a:rPr>
              <a:t>• Continue expanding hiring efforts while monitoring and supporting employee demographics to maintain diversity and inclusion.</a:t>
            </a:r>
          </a:p>
          <a:p>
            <a:pPr algn="l">
              <a:lnSpc>
                <a:spcPts val="6459"/>
              </a:lnSpc>
              <a:spcBef>
                <a:spcPct val="0"/>
              </a:spcBef>
            </a:pPr>
            <a:r>
              <a:rPr lang="en-US" sz="5167" spc="-103">
                <a:solidFill>
                  <a:srgbClr val="292D6F"/>
                </a:solidFill>
                <a:latin typeface="Radley"/>
              </a:rPr>
              <a:t>• Focus on understanding the high turnover in 2021 to mitigate future exit spikes and sustain company growth.</a:t>
            </a:r>
          </a:p>
          <a:p>
            <a:pPr algn="l">
              <a:lnSpc>
                <a:spcPts val="7960"/>
              </a:lnSpc>
              <a:spcBef>
                <a:spcPct val="0"/>
              </a:spcBef>
            </a:pPr>
          </a:p>
        </p:txBody>
      </p:sp>
      <p:sp>
        <p:nvSpPr>
          <p:cNvPr name="TextBox 3" id="3"/>
          <p:cNvSpPr txBox="true"/>
          <p:nvPr/>
        </p:nvSpPr>
        <p:spPr>
          <a:xfrm rot="0">
            <a:off x="5458621" y="604202"/>
            <a:ext cx="8731695"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Recommendations</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7F8F7"/>
        </a:solidFill>
      </p:bgPr>
    </p:bg>
    <p:spTree>
      <p:nvGrpSpPr>
        <p:cNvPr id="1" name=""/>
        <p:cNvGrpSpPr/>
        <p:nvPr/>
      </p:nvGrpSpPr>
      <p:grpSpPr>
        <a:xfrm>
          <a:off x="0" y="0"/>
          <a:ext cx="0" cy="0"/>
          <a:chOff x="0" y="0"/>
          <a:chExt cx="0" cy="0"/>
        </a:xfrm>
      </p:grpSpPr>
      <p:sp>
        <p:nvSpPr>
          <p:cNvPr name="TextBox 2" id="2"/>
          <p:cNvSpPr txBox="true"/>
          <p:nvPr/>
        </p:nvSpPr>
        <p:spPr>
          <a:xfrm rot="0">
            <a:off x="5233154" y="1000125"/>
            <a:ext cx="6060480"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Table of Contents</a:t>
            </a:r>
          </a:p>
        </p:txBody>
      </p:sp>
      <p:sp>
        <p:nvSpPr>
          <p:cNvPr name="TextBox 3" id="3"/>
          <p:cNvSpPr txBox="true"/>
          <p:nvPr/>
        </p:nvSpPr>
        <p:spPr>
          <a:xfrm rot="0">
            <a:off x="1326460" y="2551048"/>
            <a:ext cx="7817540" cy="7385796"/>
          </a:xfrm>
          <a:prstGeom prst="rect">
            <a:avLst/>
          </a:prstGeom>
        </p:spPr>
        <p:txBody>
          <a:bodyPr anchor="t" rtlCol="false" tIns="0" lIns="0" bIns="0" rIns="0">
            <a:spAutoFit/>
          </a:bodyPr>
          <a:lstStyle/>
          <a:p>
            <a:pPr algn="l">
              <a:lnSpc>
                <a:spcPts val="5310"/>
              </a:lnSpc>
              <a:spcBef>
                <a:spcPct val="0"/>
              </a:spcBef>
            </a:pPr>
          </a:p>
          <a:p>
            <a:pPr algn="l" marL="917211" indent="-458606" lvl="1">
              <a:lnSpc>
                <a:spcPts val="5310"/>
              </a:lnSpc>
              <a:spcBef>
                <a:spcPct val="0"/>
              </a:spcBef>
              <a:buFont typeface="Arial"/>
              <a:buChar char="•"/>
            </a:pPr>
            <a:r>
              <a:rPr lang="en-US" sz="4248" spc="-127">
                <a:solidFill>
                  <a:srgbClr val="273D90"/>
                </a:solidFill>
                <a:latin typeface="Inter"/>
              </a:rPr>
              <a:t>Introduction</a:t>
            </a:r>
          </a:p>
          <a:p>
            <a:pPr algn="l" marL="917211" indent="-458606" lvl="1">
              <a:lnSpc>
                <a:spcPts val="5310"/>
              </a:lnSpc>
              <a:spcBef>
                <a:spcPct val="0"/>
              </a:spcBef>
              <a:buFont typeface="Arial"/>
              <a:buChar char="•"/>
            </a:pPr>
            <a:r>
              <a:rPr lang="en-US" sz="4248" spc="-127">
                <a:solidFill>
                  <a:srgbClr val="273D90"/>
                </a:solidFill>
                <a:latin typeface="Inter"/>
              </a:rPr>
              <a:t>Problem Statement</a:t>
            </a:r>
          </a:p>
          <a:p>
            <a:pPr algn="l" marL="917211" indent="-458606" lvl="1">
              <a:lnSpc>
                <a:spcPts val="5310"/>
              </a:lnSpc>
              <a:spcBef>
                <a:spcPct val="0"/>
              </a:spcBef>
              <a:buFont typeface="Arial"/>
              <a:buChar char="•"/>
            </a:pPr>
            <a:r>
              <a:rPr lang="en-US" sz="4248" spc="-127">
                <a:solidFill>
                  <a:srgbClr val="273D90"/>
                </a:solidFill>
                <a:latin typeface="Inter"/>
              </a:rPr>
              <a:t>Objective</a:t>
            </a:r>
          </a:p>
          <a:p>
            <a:pPr algn="l" marL="917211" indent="-458606" lvl="1">
              <a:lnSpc>
                <a:spcPts val="5310"/>
              </a:lnSpc>
              <a:spcBef>
                <a:spcPct val="0"/>
              </a:spcBef>
              <a:buFont typeface="Arial"/>
              <a:buChar char="•"/>
            </a:pPr>
            <a:r>
              <a:rPr lang="en-US" sz="4248" spc="-127">
                <a:solidFill>
                  <a:srgbClr val="273D90"/>
                </a:solidFill>
                <a:latin typeface="Inter"/>
              </a:rPr>
              <a:t>Employee Overview Analysis</a:t>
            </a:r>
          </a:p>
          <a:p>
            <a:pPr algn="l" marL="917211" indent="-458606" lvl="1">
              <a:lnSpc>
                <a:spcPts val="5310"/>
              </a:lnSpc>
              <a:spcBef>
                <a:spcPct val="0"/>
              </a:spcBef>
              <a:buFont typeface="Arial"/>
              <a:buChar char="•"/>
            </a:pPr>
            <a:r>
              <a:rPr lang="en-US" sz="4248" spc="-127">
                <a:solidFill>
                  <a:srgbClr val="273D90"/>
                </a:solidFill>
                <a:latin typeface="Inter"/>
              </a:rPr>
              <a:t>Summary of Findings</a:t>
            </a:r>
          </a:p>
          <a:p>
            <a:pPr algn="l" marL="917211" indent="-458606" lvl="1">
              <a:lnSpc>
                <a:spcPts val="5310"/>
              </a:lnSpc>
              <a:spcBef>
                <a:spcPct val="0"/>
              </a:spcBef>
              <a:buFont typeface="Arial"/>
              <a:buChar char="•"/>
            </a:pPr>
            <a:r>
              <a:rPr lang="en-US" sz="4248" spc="-127">
                <a:solidFill>
                  <a:srgbClr val="273D90"/>
                </a:solidFill>
                <a:latin typeface="Inter"/>
              </a:rPr>
              <a:t>Recommendations</a:t>
            </a:r>
          </a:p>
          <a:p>
            <a:pPr algn="l" marL="917211" indent="-458606" lvl="1">
              <a:lnSpc>
                <a:spcPts val="5310"/>
              </a:lnSpc>
              <a:spcBef>
                <a:spcPct val="0"/>
              </a:spcBef>
              <a:buFont typeface="Arial"/>
              <a:buChar char="•"/>
            </a:pPr>
            <a:r>
              <a:rPr lang="en-US" sz="4248" spc="-127">
                <a:solidFill>
                  <a:srgbClr val="273D90"/>
                </a:solidFill>
                <a:latin typeface="Inter"/>
              </a:rPr>
              <a:t>Limitations</a:t>
            </a:r>
          </a:p>
          <a:p>
            <a:pPr algn="l">
              <a:lnSpc>
                <a:spcPts val="5310"/>
              </a:lnSpc>
              <a:spcBef>
                <a:spcPct val="0"/>
              </a:spcBef>
            </a:pPr>
          </a:p>
          <a:p>
            <a:pPr algn="l">
              <a:lnSpc>
                <a:spcPts val="5310"/>
              </a:lnSpc>
              <a:spcBef>
                <a:spcPct val="0"/>
              </a:spcBef>
            </a:pPr>
          </a:p>
          <a:p>
            <a:pPr algn="ctr">
              <a:lnSpc>
                <a:spcPts val="5310"/>
              </a:lnSpc>
              <a:spcBef>
                <a:spcPct val="0"/>
              </a:spcBef>
            </a:pP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14796" y="2611061"/>
            <a:ext cx="17773204" cy="5036303"/>
          </a:xfrm>
          <a:prstGeom prst="rect">
            <a:avLst/>
          </a:prstGeom>
        </p:spPr>
        <p:txBody>
          <a:bodyPr anchor="t" rtlCol="false" tIns="0" lIns="0" bIns="0" rIns="0">
            <a:spAutoFit/>
          </a:bodyPr>
          <a:lstStyle/>
          <a:p>
            <a:pPr algn="l" marL="0" indent="0" lvl="0">
              <a:lnSpc>
                <a:spcPts val="7960"/>
              </a:lnSpc>
              <a:spcBef>
                <a:spcPct val="0"/>
              </a:spcBef>
            </a:pPr>
            <a:r>
              <a:rPr lang="en-US" sz="6367" spc="-127" strike="noStrike" u="none">
                <a:solidFill>
                  <a:srgbClr val="292D6F"/>
                </a:solidFill>
                <a:latin typeface="Radley"/>
              </a:rPr>
              <a:t>1. Investigate High Exits in Specific Departments: </a:t>
            </a:r>
          </a:p>
          <a:p>
            <a:pPr algn="l" marL="0" indent="0" lvl="0">
              <a:lnSpc>
                <a:spcPts val="7960"/>
              </a:lnSpc>
              <a:spcBef>
                <a:spcPct val="0"/>
              </a:spcBef>
            </a:pPr>
            <a:r>
              <a:rPr lang="en-US" sz="6367" spc="-127" strike="noStrike" u="none">
                <a:solidFill>
                  <a:srgbClr val="292D6F"/>
                </a:solidFill>
                <a:latin typeface="Radley"/>
              </a:rPr>
              <a:t>2. Address Salary and Bonus Disparities</a:t>
            </a:r>
          </a:p>
          <a:p>
            <a:pPr algn="l" marL="0" indent="0" lvl="0">
              <a:lnSpc>
                <a:spcPts val="7960"/>
              </a:lnSpc>
              <a:spcBef>
                <a:spcPct val="0"/>
              </a:spcBef>
            </a:pPr>
            <a:r>
              <a:rPr lang="en-US" sz="6367" spc="-127" strike="noStrike" u="none">
                <a:solidFill>
                  <a:srgbClr val="292D6F"/>
                </a:solidFill>
                <a:latin typeface="Radley"/>
              </a:rPr>
              <a:t>3. Continue Expanding Hiring with Diverse      Demographics</a:t>
            </a:r>
          </a:p>
          <a:p>
            <a:pPr algn="l" marL="0" indent="0" lvl="0">
              <a:lnSpc>
                <a:spcPts val="7960"/>
              </a:lnSpc>
              <a:spcBef>
                <a:spcPct val="0"/>
              </a:spcBef>
            </a:pPr>
            <a:r>
              <a:rPr lang="en-US" sz="6367" spc="-127" strike="noStrike" u="none">
                <a:solidFill>
                  <a:srgbClr val="292D6F"/>
                </a:solidFill>
                <a:latin typeface="Radley"/>
              </a:rPr>
              <a:t>4. Understand High Turnover in 2021:</a:t>
            </a:r>
          </a:p>
        </p:txBody>
      </p:sp>
      <p:sp>
        <p:nvSpPr>
          <p:cNvPr name="TextBox 3" id="3"/>
          <p:cNvSpPr txBox="true"/>
          <p:nvPr/>
        </p:nvSpPr>
        <p:spPr>
          <a:xfrm rot="0">
            <a:off x="4850274" y="1000125"/>
            <a:ext cx="7106433"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Whats Next?</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5518006" y="4376204"/>
            <a:ext cx="6548914"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Thank You</a:t>
            </a:r>
          </a:p>
        </p:txBody>
      </p:sp>
      <p:sp>
        <p:nvSpPr>
          <p:cNvPr name="Freeform 7" id="7" descr="preencoded.png"/>
          <p:cNvSpPr/>
          <p:nvPr/>
        </p:nvSpPr>
        <p:spPr>
          <a:xfrm flipH="false" flipV="false" rot="0">
            <a:off x="788535" y="1028700"/>
            <a:ext cx="4830361" cy="2985365"/>
          </a:xfrm>
          <a:custGeom>
            <a:avLst/>
            <a:gdLst/>
            <a:ahLst/>
            <a:cxnLst/>
            <a:rect r="r" b="b" t="t" l="l"/>
            <a:pathLst>
              <a:path h="2985365" w="4830361">
                <a:moveTo>
                  <a:pt x="0" y="0"/>
                </a:moveTo>
                <a:lnTo>
                  <a:pt x="4830361" y="0"/>
                </a:lnTo>
                <a:lnTo>
                  <a:pt x="4830361" y="2985365"/>
                </a:lnTo>
                <a:lnTo>
                  <a:pt x="0" y="2985365"/>
                </a:lnTo>
                <a:lnTo>
                  <a:pt x="0" y="0"/>
                </a:lnTo>
                <a:close/>
              </a:path>
            </a:pathLst>
          </a:custGeom>
          <a:blipFill>
            <a:blip r:embed="rId3"/>
            <a:stretch>
              <a:fillRect l="0" t="-7" r="0" b="-7"/>
            </a:stretch>
          </a:blipFill>
        </p:spPr>
      </p:sp>
      <p:sp>
        <p:nvSpPr>
          <p:cNvPr name="TextBox 8" id="8"/>
          <p:cNvSpPr txBox="true"/>
          <p:nvPr/>
        </p:nvSpPr>
        <p:spPr>
          <a:xfrm rot="0">
            <a:off x="1028700" y="4722178"/>
            <a:ext cx="3902809" cy="421322"/>
          </a:xfrm>
          <a:prstGeom prst="rect">
            <a:avLst/>
          </a:prstGeom>
        </p:spPr>
        <p:txBody>
          <a:bodyPr anchor="t" rtlCol="false" tIns="0" lIns="0" bIns="0" rIns="0">
            <a:spAutoFit/>
          </a:bodyPr>
          <a:lstStyle/>
          <a:p>
            <a:pPr algn="l">
              <a:lnSpc>
                <a:spcPts val="3312"/>
              </a:lnSpc>
            </a:pPr>
            <a:r>
              <a:rPr lang="en-US" sz="2649" spc="-80">
                <a:solidFill>
                  <a:srgbClr val="272525"/>
                </a:solidFill>
                <a:latin typeface="Inter Bold"/>
              </a:rPr>
              <a:t>Gratitude Expressed</a:t>
            </a:r>
          </a:p>
        </p:txBody>
      </p:sp>
      <p:sp>
        <p:nvSpPr>
          <p:cNvPr name="TextBox 9" id="9"/>
          <p:cNvSpPr txBox="true"/>
          <p:nvPr/>
        </p:nvSpPr>
        <p:spPr>
          <a:xfrm rot="0">
            <a:off x="1028700" y="5477649"/>
            <a:ext cx="4590196" cy="4685942"/>
          </a:xfrm>
          <a:prstGeom prst="rect">
            <a:avLst/>
          </a:prstGeom>
        </p:spPr>
        <p:txBody>
          <a:bodyPr anchor="t" rtlCol="false" tIns="0" lIns="0" bIns="0" rIns="0">
            <a:spAutoFit/>
          </a:bodyPr>
          <a:lstStyle/>
          <a:p>
            <a:pPr algn="ctr">
              <a:lnSpc>
                <a:spcPts val="4139"/>
              </a:lnSpc>
            </a:pPr>
            <a:r>
              <a:rPr lang="en-US" sz="2759" spc="-55">
                <a:solidFill>
                  <a:srgbClr val="272525"/>
                </a:solidFill>
                <a:latin typeface="Radley"/>
              </a:rPr>
              <a:t>We would like to express our sincere gratitude for your time and attention throughout this presentation. Your valuable insights and feedback have been instrumental in shaping our recommendations and ensuring they align with your organization's needs.</a:t>
            </a:r>
          </a:p>
        </p:txBody>
      </p:sp>
      <p:sp>
        <p:nvSpPr>
          <p:cNvPr name="Freeform 10" id="10" descr="preencoded.png"/>
          <p:cNvSpPr/>
          <p:nvPr/>
        </p:nvSpPr>
        <p:spPr>
          <a:xfrm flipH="false" flipV="false" rot="0">
            <a:off x="11871369" y="1028700"/>
            <a:ext cx="4830361" cy="2985365"/>
          </a:xfrm>
          <a:custGeom>
            <a:avLst/>
            <a:gdLst/>
            <a:ahLst/>
            <a:cxnLst/>
            <a:rect r="r" b="b" t="t" l="l"/>
            <a:pathLst>
              <a:path h="2985365" w="4830361">
                <a:moveTo>
                  <a:pt x="0" y="0"/>
                </a:moveTo>
                <a:lnTo>
                  <a:pt x="4830361" y="0"/>
                </a:lnTo>
                <a:lnTo>
                  <a:pt x="4830361" y="2985365"/>
                </a:lnTo>
                <a:lnTo>
                  <a:pt x="0" y="2985365"/>
                </a:lnTo>
                <a:lnTo>
                  <a:pt x="0" y="0"/>
                </a:lnTo>
                <a:close/>
              </a:path>
            </a:pathLst>
          </a:custGeom>
          <a:blipFill>
            <a:blip r:embed="rId4"/>
            <a:stretch>
              <a:fillRect l="0" t="-7" r="0" b="-7"/>
            </a:stretch>
          </a:blipFill>
        </p:spPr>
      </p:sp>
      <p:sp>
        <p:nvSpPr>
          <p:cNvPr name="TextBox 11" id="11"/>
          <p:cNvSpPr txBox="true"/>
          <p:nvPr/>
        </p:nvSpPr>
        <p:spPr>
          <a:xfrm rot="0">
            <a:off x="12653418" y="4468020"/>
            <a:ext cx="3902809" cy="421322"/>
          </a:xfrm>
          <a:prstGeom prst="rect">
            <a:avLst/>
          </a:prstGeom>
        </p:spPr>
        <p:txBody>
          <a:bodyPr anchor="t" rtlCol="false" tIns="0" lIns="0" bIns="0" rIns="0">
            <a:spAutoFit/>
          </a:bodyPr>
          <a:lstStyle/>
          <a:p>
            <a:pPr algn="l">
              <a:lnSpc>
                <a:spcPts val="3312"/>
              </a:lnSpc>
            </a:pPr>
            <a:r>
              <a:rPr lang="en-US" sz="2649" spc="-80">
                <a:solidFill>
                  <a:srgbClr val="272525"/>
                </a:solidFill>
                <a:latin typeface="Inter Bold"/>
              </a:rPr>
              <a:t>Continued Collaboration</a:t>
            </a:r>
          </a:p>
        </p:txBody>
      </p:sp>
      <p:sp>
        <p:nvSpPr>
          <p:cNvPr name="TextBox 12" id="12"/>
          <p:cNvSpPr txBox="true"/>
          <p:nvPr/>
        </p:nvSpPr>
        <p:spPr>
          <a:xfrm rot="0">
            <a:off x="11871369" y="5297706"/>
            <a:ext cx="5914326" cy="4086490"/>
          </a:xfrm>
          <a:prstGeom prst="rect">
            <a:avLst/>
          </a:prstGeom>
        </p:spPr>
        <p:txBody>
          <a:bodyPr anchor="t" rtlCol="false" tIns="0" lIns="0" bIns="0" rIns="0">
            <a:spAutoFit/>
          </a:bodyPr>
          <a:lstStyle/>
          <a:p>
            <a:pPr algn="ctr">
              <a:lnSpc>
                <a:spcPts val="4114"/>
              </a:lnSpc>
            </a:pPr>
            <a:r>
              <a:rPr lang="en-US" sz="2743" spc="-54">
                <a:solidFill>
                  <a:srgbClr val="272525"/>
                </a:solidFill>
                <a:latin typeface="Radley"/>
              </a:rPr>
              <a:t>We look forward to the opportunity to continue working together and implementing the strategies we have discussed. Your trust and support are greatly appreciated, and we are committed to delivering the best possible outcomes for your organization.</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7F8F7"/>
        </a:solidFill>
      </p:bgPr>
    </p:bg>
    <p:spTree>
      <p:nvGrpSpPr>
        <p:cNvPr id="1" name=""/>
        <p:cNvGrpSpPr/>
        <p:nvPr/>
      </p:nvGrpSpPr>
      <p:grpSpPr>
        <a:xfrm>
          <a:off x="0" y="0"/>
          <a:ext cx="0" cy="0"/>
          <a:chOff x="0" y="0"/>
          <a:chExt cx="0" cy="0"/>
        </a:xfrm>
      </p:grpSpPr>
      <p:sp>
        <p:nvSpPr>
          <p:cNvPr name="TextBox 2" id="2"/>
          <p:cNvSpPr txBox="true"/>
          <p:nvPr/>
        </p:nvSpPr>
        <p:spPr>
          <a:xfrm rot="0">
            <a:off x="0" y="2665030"/>
            <a:ext cx="18288000" cy="5326107"/>
          </a:xfrm>
          <a:prstGeom prst="rect">
            <a:avLst/>
          </a:prstGeom>
        </p:spPr>
        <p:txBody>
          <a:bodyPr anchor="t" rtlCol="false" tIns="0" lIns="0" bIns="0" rIns="0">
            <a:spAutoFit/>
          </a:bodyPr>
          <a:lstStyle/>
          <a:p>
            <a:pPr algn="just">
              <a:lnSpc>
                <a:spcPts val="5292"/>
              </a:lnSpc>
              <a:spcBef>
                <a:spcPct val="0"/>
              </a:spcBef>
            </a:pPr>
          </a:p>
          <a:p>
            <a:pPr algn="just">
              <a:lnSpc>
                <a:spcPts val="5292"/>
              </a:lnSpc>
              <a:spcBef>
                <a:spcPct val="0"/>
              </a:spcBef>
            </a:pPr>
            <a:r>
              <a:rPr lang="en-US" sz="4233" spc="-127">
                <a:solidFill>
                  <a:srgbClr val="273D90"/>
                </a:solidFill>
                <a:latin typeface="Radley"/>
              </a:rPr>
              <a:t>In today's competitive business landscape, understanding the dynamics of an organization's workforce is critical for sustainable growth and success. This report presents a comprehensive analysis of employee data. Limited, focusing on various dimensions such as job titles, departments, business units, gender, ethnicity, age distribution, salary, bonuses, and geographical distribution. By examining these factors, we aim to provide valuable insights that can inform strategic decisions related to hiring, retention, compensation, and diversity initiatives.</a:t>
            </a:r>
          </a:p>
        </p:txBody>
      </p:sp>
      <p:sp>
        <p:nvSpPr>
          <p:cNvPr name="TextBox 3" id="3"/>
          <p:cNvSpPr txBox="true"/>
          <p:nvPr/>
        </p:nvSpPr>
        <p:spPr>
          <a:xfrm rot="0">
            <a:off x="6598459" y="1000125"/>
            <a:ext cx="4370586"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Introduction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7F8F7"/>
        </a:solidFill>
      </p:bgPr>
    </p:bg>
    <p:spTree>
      <p:nvGrpSpPr>
        <p:cNvPr id="1" name=""/>
        <p:cNvGrpSpPr/>
        <p:nvPr/>
      </p:nvGrpSpPr>
      <p:grpSpPr>
        <a:xfrm>
          <a:off x="0" y="0"/>
          <a:ext cx="0" cy="0"/>
          <a:chOff x="0" y="0"/>
          <a:chExt cx="0" cy="0"/>
        </a:xfrm>
      </p:grpSpPr>
      <p:sp>
        <p:nvSpPr>
          <p:cNvPr name="TextBox 2" id="2"/>
          <p:cNvSpPr txBox="true"/>
          <p:nvPr/>
        </p:nvSpPr>
        <p:spPr>
          <a:xfrm rot="0">
            <a:off x="0" y="2766186"/>
            <a:ext cx="18288000" cy="6863450"/>
          </a:xfrm>
          <a:prstGeom prst="rect">
            <a:avLst/>
          </a:prstGeom>
        </p:spPr>
        <p:txBody>
          <a:bodyPr anchor="t" rtlCol="false" tIns="0" lIns="0" bIns="0" rIns="0">
            <a:spAutoFit/>
          </a:bodyPr>
          <a:lstStyle/>
          <a:p>
            <a:pPr algn="l">
              <a:lnSpc>
                <a:spcPts val="4542"/>
              </a:lnSpc>
              <a:spcBef>
                <a:spcPct val="0"/>
              </a:spcBef>
            </a:pPr>
            <a:r>
              <a:rPr lang="en-US" sz="3633" spc="-109">
                <a:solidFill>
                  <a:srgbClr val="273D90"/>
                </a:solidFill>
                <a:latin typeface="Radley"/>
              </a:rPr>
              <a:t>The company's workforce dynamics are complex and require a deeper understanding to optimize retention, compensation practices, and overall talent management strategies. This analysis aims to address the following key questions:</a:t>
            </a:r>
          </a:p>
          <a:p>
            <a:pPr algn="l">
              <a:lnSpc>
                <a:spcPts val="4542"/>
              </a:lnSpc>
              <a:spcBef>
                <a:spcPct val="0"/>
              </a:spcBef>
            </a:pPr>
          </a:p>
          <a:p>
            <a:pPr algn="l">
              <a:lnSpc>
                <a:spcPts val="4542"/>
              </a:lnSpc>
              <a:spcBef>
                <a:spcPct val="0"/>
              </a:spcBef>
            </a:pPr>
            <a:r>
              <a:rPr lang="en-US" sz="3633" spc="-109">
                <a:solidFill>
                  <a:srgbClr val="273D90"/>
                </a:solidFill>
                <a:latin typeface="Radley"/>
              </a:rPr>
              <a:t>          How is the company's workforce structured in terms of job titles, departments, and </a:t>
            </a:r>
          </a:p>
          <a:p>
            <a:pPr algn="l">
              <a:lnSpc>
                <a:spcPts val="4542"/>
              </a:lnSpc>
              <a:spcBef>
                <a:spcPct val="0"/>
              </a:spcBef>
            </a:pPr>
            <a:r>
              <a:rPr lang="en-US" sz="3633" spc="-109">
                <a:solidFill>
                  <a:srgbClr val="273D90"/>
                </a:solidFill>
                <a:latin typeface="Radley"/>
              </a:rPr>
              <a:t>          </a:t>
            </a:r>
            <a:r>
              <a:rPr lang="en-US" sz="3633" spc="-109">
                <a:solidFill>
                  <a:srgbClr val="273D90"/>
                </a:solidFill>
                <a:latin typeface="Radley"/>
              </a:rPr>
              <a:t>business  units?</a:t>
            </a:r>
          </a:p>
          <a:p>
            <a:pPr algn="l">
              <a:lnSpc>
                <a:spcPts val="4542"/>
              </a:lnSpc>
              <a:spcBef>
                <a:spcPct val="0"/>
              </a:spcBef>
            </a:pPr>
          </a:p>
          <a:p>
            <a:pPr algn="l">
              <a:lnSpc>
                <a:spcPts val="4542"/>
              </a:lnSpc>
              <a:spcBef>
                <a:spcPct val="0"/>
              </a:spcBef>
            </a:pPr>
            <a:r>
              <a:rPr lang="en-US" sz="3633" spc="-109">
                <a:solidFill>
                  <a:srgbClr val="273D90"/>
                </a:solidFill>
                <a:latin typeface="Radley"/>
              </a:rPr>
              <a:t>          What are the trends in hiring and employee exits across departments and ethnicities?</a:t>
            </a:r>
          </a:p>
          <a:p>
            <a:pPr algn="l">
              <a:lnSpc>
                <a:spcPts val="4542"/>
              </a:lnSpc>
              <a:spcBef>
                <a:spcPct val="0"/>
              </a:spcBef>
            </a:pPr>
            <a:r>
              <a:rPr lang="en-US" sz="3633" spc="-109">
                <a:solidFill>
                  <a:srgbClr val="273D90"/>
                </a:solidFill>
                <a:latin typeface="Radley"/>
              </a:rPr>
              <a:t>          Is there a gender or ethnic disparity in salaries and bonuses?</a:t>
            </a:r>
          </a:p>
          <a:p>
            <a:pPr algn="l">
              <a:lnSpc>
                <a:spcPts val="4542"/>
              </a:lnSpc>
              <a:spcBef>
                <a:spcPct val="0"/>
              </a:spcBef>
            </a:pPr>
            <a:r>
              <a:rPr lang="en-US" sz="3633" spc="-109">
                <a:solidFill>
                  <a:srgbClr val="273D90"/>
                </a:solidFill>
                <a:latin typeface="Radley"/>
              </a:rPr>
              <a:t>          How is the workforce geographically distributed, and are there any regional trends in  </a:t>
            </a:r>
          </a:p>
          <a:p>
            <a:pPr algn="l">
              <a:lnSpc>
                <a:spcPts val="4542"/>
              </a:lnSpc>
              <a:spcBef>
                <a:spcPct val="0"/>
              </a:spcBef>
            </a:pPr>
            <a:r>
              <a:rPr lang="en-US" sz="3633" spc="-109">
                <a:solidFill>
                  <a:srgbClr val="273D90"/>
                </a:solidFill>
                <a:latin typeface="Radley"/>
              </a:rPr>
              <a:t>           compensation or turnover?</a:t>
            </a:r>
          </a:p>
          <a:p>
            <a:pPr algn="l">
              <a:lnSpc>
                <a:spcPts val="4542"/>
              </a:lnSpc>
              <a:spcBef>
                <a:spcPct val="0"/>
              </a:spcBef>
            </a:pPr>
            <a:r>
              <a:rPr lang="en-US" sz="3633" spc="-109">
                <a:solidFill>
                  <a:srgbClr val="273D90"/>
                </a:solidFill>
                <a:latin typeface="Radley"/>
              </a:rPr>
              <a:t>          What are the limitations of the available data, and how could future analyses be improved?</a:t>
            </a:r>
          </a:p>
        </p:txBody>
      </p:sp>
      <p:sp>
        <p:nvSpPr>
          <p:cNvPr name="Freeform 3" id="3"/>
          <p:cNvSpPr/>
          <p:nvPr/>
        </p:nvSpPr>
        <p:spPr>
          <a:xfrm flipH="false" flipV="false" rot="0">
            <a:off x="0" y="4813430"/>
            <a:ext cx="634559" cy="660139"/>
          </a:xfrm>
          <a:custGeom>
            <a:avLst/>
            <a:gdLst/>
            <a:ahLst/>
            <a:cxnLst/>
            <a:rect r="r" b="b" t="t" l="l"/>
            <a:pathLst>
              <a:path h="660139" w="634559">
                <a:moveTo>
                  <a:pt x="0" y="0"/>
                </a:moveTo>
                <a:lnTo>
                  <a:pt x="634559" y="0"/>
                </a:lnTo>
                <a:lnTo>
                  <a:pt x="634559" y="660140"/>
                </a:lnTo>
                <a:lnTo>
                  <a:pt x="0" y="66014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0" y="6635035"/>
            <a:ext cx="634559" cy="660139"/>
          </a:xfrm>
          <a:custGeom>
            <a:avLst/>
            <a:gdLst/>
            <a:ahLst/>
            <a:cxnLst/>
            <a:rect r="r" b="b" t="t" l="l"/>
            <a:pathLst>
              <a:path h="660139" w="634559">
                <a:moveTo>
                  <a:pt x="0" y="0"/>
                </a:moveTo>
                <a:lnTo>
                  <a:pt x="634559" y="0"/>
                </a:lnTo>
                <a:lnTo>
                  <a:pt x="634559" y="660139"/>
                </a:lnTo>
                <a:lnTo>
                  <a:pt x="0" y="660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0" y="8928230"/>
            <a:ext cx="634559" cy="660139"/>
          </a:xfrm>
          <a:custGeom>
            <a:avLst/>
            <a:gdLst/>
            <a:ahLst/>
            <a:cxnLst/>
            <a:rect r="r" b="b" t="t" l="l"/>
            <a:pathLst>
              <a:path h="660139" w="634559">
                <a:moveTo>
                  <a:pt x="0" y="0"/>
                </a:moveTo>
                <a:lnTo>
                  <a:pt x="634559" y="0"/>
                </a:lnTo>
                <a:lnTo>
                  <a:pt x="634559" y="660140"/>
                </a:lnTo>
                <a:lnTo>
                  <a:pt x="0" y="66014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0" y="7295174"/>
            <a:ext cx="634559" cy="660139"/>
          </a:xfrm>
          <a:custGeom>
            <a:avLst/>
            <a:gdLst/>
            <a:ahLst/>
            <a:cxnLst/>
            <a:rect r="r" b="b" t="t" l="l"/>
            <a:pathLst>
              <a:path h="660139" w="634559">
                <a:moveTo>
                  <a:pt x="0" y="0"/>
                </a:moveTo>
                <a:lnTo>
                  <a:pt x="634559" y="0"/>
                </a:lnTo>
                <a:lnTo>
                  <a:pt x="634559" y="660139"/>
                </a:lnTo>
                <a:lnTo>
                  <a:pt x="0" y="660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0" y="7955313"/>
            <a:ext cx="634559" cy="660139"/>
          </a:xfrm>
          <a:custGeom>
            <a:avLst/>
            <a:gdLst/>
            <a:ahLst/>
            <a:cxnLst/>
            <a:rect r="r" b="b" t="t" l="l"/>
            <a:pathLst>
              <a:path h="660139" w="634559">
                <a:moveTo>
                  <a:pt x="0" y="0"/>
                </a:moveTo>
                <a:lnTo>
                  <a:pt x="634559" y="0"/>
                </a:lnTo>
                <a:lnTo>
                  <a:pt x="634559" y="660139"/>
                </a:lnTo>
                <a:lnTo>
                  <a:pt x="0" y="660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3339783" y="1000125"/>
            <a:ext cx="10127415"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Problem Statement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7F8F7"/>
        </a:solidFill>
      </p:bgPr>
    </p:bg>
    <p:spTree>
      <p:nvGrpSpPr>
        <p:cNvPr id="1" name=""/>
        <p:cNvGrpSpPr/>
        <p:nvPr/>
      </p:nvGrpSpPr>
      <p:grpSpPr>
        <a:xfrm>
          <a:off x="0" y="0"/>
          <a:ext cx="0" cy="0"/>
          <a:chOff x="0" y="0"/>
          <a:chExt cx="0" cy="0"/>
        </a:xfrm>
      </p:grpSpPr>
      <p:sp>
        <p:nvSpPr>
          <p:cNvPr name="TextBox 2" id="2"/>
          <p:cNvSpPr txBox="true"/>
          <p:nvPr/>
        </p:nvSpPr>
        <p:spPr>
          <a:xfrm rot="0">
            <a:off x="0" y="3268345"/>
            <a:ext cx="17656870" cy="6053507"/>
          </a:xfrm>
          <a:prstGeom prst="rect">
            <a:avLst/>
          </a:prstGeom>
        </p:spPr>
        <p:txBody>
          <a:bodyPr anchor="t" rtlCol="false" tIns="0" lIns="0" bIns="0" rIns="0">
            <a:spAutoFit/>
          </a:bodyPr>
          <a:lstStyle/>
          <a:p>
            <a:pPr algn="just">
              <a:lnSpc>
                <a:spcPts val="4917"/>
              </a:lnSpc>
              <a:spcBef>
                <a:spcPct val="0"/>
              </a:spcBef>
            </a:pPr>
            <a:r>
              <a:rPr lang="en-US" sz="3933" spc="-118">
                <a:solidFill>
                  <a:srgbClr val="292D6F"/>
                </a:solidFill>
                <a:latin typeface="Inter"/>
              </a:rPr>
              <a:t>This analysis aims to achieve the following objectives:</a:t>
            </a:r>
          </a:p>
          <a:p>
            <a:pPr algn="just">
              <a:lnSpc>
                <a:spcPts val="4292"/>
              </a:lnSpc>
              <a:spcBef>
                <a:spcPct val="0"/>
              </a:spcBef>
            </a:pPr>
          </a:p>
          <a:p>
            <a:pPr algn="just">
              <a:lnSpc>
                <a:spcPts val="4292"/>
              </a:lnSpc>
              <a:spcBef>
                <a:spcPct val="0"/>
              </a:spcBef>
            </a:pPr>
            <a:r>
              <a:rPr lang="en-US" sz="3433" spc="-103">
                <a:solidFill>
                  <a:srgbClr val="292D6F"/>
                </a:solidFill>
                <a:latin typeface="Inter"/>
              </a:rPr>
              <a:t>        Identify areas of strength and weakness in the company's workforce demographics</a:t>
            </a:r>
          </a:p>
          <a:p>
            <a:pPr algn="just">
              <a:lnSpc>
                <a:spcPts val="4292"/>
              </a:lnSpc>
              <a:spcBef>
                <a:spcPct val="0"/>
              </a:spcBef>
            </a:pPr>
            <a:r>
              <a:rPr lang="en-US" sz="3433" spc="-103">
                <a:solidFill>
                  <a:srgbClr val="292D6F"/>
                </a:solidFill>
                <a:latin typeface="Inter"/>
              </a:rPr>
              <a:t>         and composition.     </a:t>
            </a:r>
          </a:p>
          <a:p>
            <a:pPr algn="just">
              <a:lnSpc>
                <a:spcPts val="4292"/>
              </a:lnSpc>
              <a:spcBef>
                <a:spcPct val="0"/>
              </a:spcBef>
            </a:pPr>
            <a:r>
              <a:rPr lang="en-US" sz="3433" spc="-103">
                <a:solidFill>
                  <a:srgbClr val="292D6F"/>
                </a:solidFill>
                <a:latin typeface="Inter"/>
              </a:rPr>
              <a:t>        Gain insights into hiring and exit trends to inform talent acquisition and </a:t>
            </a:r>
          </a:p>
          <a:p>
            <a:pPr algn="just">
              <a:lnSpc>
                <a:spcPts val="4292"/>
              </a:lnSpc>
              <a:spcBef>
                <a:spcPct val="0"/>
              </a:spcBef>
            </a:pPr>
            <a:r>
              <a:rPr lang="en-US" sz="3433" spc="-103">
                <a:solidFill>
                  <a:srgbClr val="292D6F"/>
                </a:solidFill>
                <a:latin typeface="Inter"/>
              </a:rPr>
              <a:t>       retention strategies. </a:t>
            </a:r>
          </a:p>
          <a:p>
            <a:pPr algn="just">
              <a:lnSpc>
                <a:spcPts val="4292"/>
              </a:lnSpc>
              <a:spcBef>
                <a:spcPct val="0"/>
              </a:spcBef>
            </a:pPr>
            <a:r>
              <a:rPr lang="en-US" sz="3433" spc="-103">
                <a:solidFill>
                  <a:srgbClr val="292D6F"/>
                </a:solidFill>
                <a:latin typeface="Inter"/>
              </a:rPr>
              <a:t>        Analyze potential salary and bonus disparities across different genders and ethnicities.</a:t>
            </a:r>
          </a:p>
          <a:p>
            <a:pPr algn="just">
              <a:lnSpc>
                <a:spcPts val="4292"/>
              </a:lnSpc>
              <a:spcBef>
                <a:spcPct val="0"/>
              </a:spcBef>
            </a:pPr>
            <a:r>
              <a:rPr lang="en-US" sz="3433" spc="-103">
                <a:solidFill>
                  <a:srgbClr val="292D6F"/>
                </a:solidFill>
                <a:latin typeface="Inter"/>
              </a:rPr>
              <a:t>        Understand the geographic distribution of the workforce and explore potential </a:t>
            </a:r>
          </a:p>
          <a:p>
            <a:pPr algn="just">
              <a:lnSpc>
                <a:spcPts val="4292"/>
              </a:lnSpc>
              <a:spcBef>
                <a:spcPct val="0"/>
              </a:spcBef>
            </a:pPr>
            <a:r>
              <a:rPr lang="en-US" sz="3433" spc="-103">
                <a:solidFill>
                  <a:srgbClr val="292D6F"/>
                </a:solidFill>
                <a:latin typeface="Inter"/>
              </a:rPr>
              <a:t>         </a:t>
            </a:r>
            <a:r>
              <a:rPr lang="en-US" sz="3433" spc="-103">
                <a:solidFill>
                  <a:srgbClr val="292D6F"/>
                </a:solidFill>
                <a:latin typeface="Inter"/>
              </a:rPr>
              <a:t>regional trends.</a:t>
            </a:r>
          </a:p>
          <a:p>
            <a:pPr algn="just">
              <a:lnSpc>
                <a:spcPts val="4292"/>
              </a:lnSpc>
              <a:spcBef>
                <a:spcPct val="0"/>
              </a:spcBef>
            </a:pPr>
            <a:r>
              <a:rPr lang="en-US" sz="3433" spc="-103">
                <a:solidFill>
                  <a:srgbClr val="292D6F"/>
                </a:solidFill>
                <a:latin typeface="Inter"/>
              </a:rPr>
              <a:t>       Identify limitations in the current data and recommend strategies for future data </a:t>
            </a:r>
          </a:p>
          <a:p>
            <a:pPr algn="just">
              <a:lnSpc>
                <a:spcPts val="4292"/>
              </a:lnSpc>
              <a:spcBef>
                <a:spcPct val="0"/>
              </a:spcBef>
            </a:pPr>
            <a:r>
              <a:rPr lang="en-US" sz="3433" spc="-103">
                <a:solidFill>
                  <a:srgbClr val="292D6F"/>
                </a:solidFill>
                <a:latin typeface="Inter"/>
              </a:rPr>
              <a:t>    </a:t>
            </a:r>
            <a:r>
              <a:rPr lang="en-US" sz="3433" spc="-103">
                <a:solidFill>
                  <a:srgbClr val="292D6F"/>
                </a:solidFill>
                <a:latin typeface="Inter"/>
              </a:rPr>
              <a:t>collection and </a:t>
            </a:r>
            <a:r>
              <a:rPr lang="en-US" sz="3433" spc="-103">
                <a:solidFill>
                  <a:srgbClr val="292D6F"/>
                </a:solidFill>
                <a:latin typeface="Inter"/>
              </a:rPr>
              <a:t>analysis to gain a more comprehensive picture of the workforce dynamics.</a:t>
            </a:r>
          </a:p>
        </p:txBody>
      </p:sp>
      <p:sp>
        <p:nvSpPr>
          <p:cNvPr name="TextBox 3" id="3"/>
          <p:cNvSpPr txBox="true"/>
          <p:nvPr/>
        </p:nvSpPr>
        <p:spPr>
          <a:xfrm rot="0">
            <a:off x="0" y="1301594"/>
            <a:ext cx="18288000" cy="997703"/>
          </a:xfrm>
          <a:prstGeom prst="rect">
            <a:avLst/>
          </a:prstGeom>
        </p:spPr>
        <p:txBody>
          <a:bodyPr anchor="t" rtlCol="false" tIns="0" lIns="0" bIns="0" rIns="0">
            <a:spAutoFit/>
          </a:bodyPr>
          <a:lstStyle/>
          <a:p>
            <a:pPr algn="ctr" marL="0" indent="0" lvl="0">
              <a:lnSpc>
                <a:spcPts val="7960"/>
              </a:lnSpc>
              <a:spcBef>
                <a:spcPct val="0"/>
              </a:spcBef>
            </a:pPr>
            <a:r>
              <a:rPr lang="en-US" sz="6367" spc="-127" strike="noStrike" u="none">
                <a:solidFill>
                  <a:srgbClr val="2DA85C"/>
                </a:solidFill>
                <a:latin typeface="Radley"/>
              </a:rPr>
              <a:t>Objectives</a:t>
            </a:r>
          </a:p>
        </p:txBody>
      </p:sp>
      <p:sp>
        <p:nvSpPr>
          <p:cNvPr name="Freeform 4" id="4"/>
          <p:cNvSpPr/>
          <p:nvPr/>
        </p:nvSpPr>
        <p:spPr>
          <a:xfrm flipH="false" flipV="false" rot="0">
            <a:off x="0" y="4287873"/>
            <a:ext cx="634559" cy="660139"/>
          </a:xfrm>
          <a:custGeom>
            <a:avLst/>
            <a:gdLst/>
            <a:ahLst/>
            <a:cxnLst/>
            <a:rect r="r" b="b" t="t" l="l"/>
            <a:pathLst>
              <a:path h="660139" w="634559">
                <a:moveTo>
                  <a:pt x="0" y="0"/>
                </a:moveTo>
                <a:lnTo>
                  <a:pt x="634559" y="0"/>
                </a:lnTo>
                <a:lnTo>
                  <a:pt x="634559" y="660139"/>
                </a:lnTo>
                <a:lnTo>
                  <a:pt x="0" y="660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0" y="8155218"/>
            <a:ext cx="634559" cy="660139"/>
          </a:xfrm>
          <a:custGeom>
            <a:avLst/>
            <a:gdLst/>
            <a:ahLst/>
            <a:cxnLst/>
            <a:rect r="r" b="b" t="t" l="l"/>
            <a:pathLst>
              <a:path h="660139" w="634559">
                <a:moveTo>
                  <a:pt x="0" y="0"/>
                </a:moveTo>
                <a:lnTo>
                  <a:pt x="634559" y="0"/>
                </a:lnTo>
                <a:lnTo>
                  <a:pt x="634559" y="660139"/>
                </a:lnTo>
                <a:lnTo>
                  <a:pt x="0" y="660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0" y="5412594"/>
            <a:ext cx="634559" cy="660139"/>
          </a:xfrm>
          <a:custGeom>
            <a:avLst/>
            <a:gdLst/>
            <a:ahLst/>
            <a:cxnLst/>
            <a:rect r="r" b="b" t="t" l="l"/>
            <a:pathLst>
              <a:path h="660139" w="634559">
                <a:moveTo>
                  <a:pt x="0" y="0"/>
                </a:moveTo>
                <a:lnTo>
                  <a:pt x="634559" y="0"/>
                </a:lnTo>
                <a:lnTo>
                  <a:pt x="634559" y="660139"/>
                </a:lnTo>
                <a:lnTo>
                  <a:pt x="0" y="660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0" y="7113872"/>
            <a:ext cx="634559" cy="660139"/>
          </a:xfrm>
          <a:custGeom>
            <a:avLst/>
            <a:gdLst/>
            <a:ahLst/>
            <a:cxnLst/>
            <a:rect r="r" b="b" t="t" l="l"/>
            <a:pathLst>
              <a:path h="660139" w="634559">
                <a:moveTo>
                  <a:pt x="0" y="0"/>
                </a:moveTo>
                <a:lnTo>
                  <a:pt x="634559" y="0"/>
                </a:lnTo>
                <a:lnTo>
                  <a:pt x="634559" y="660139"/>
                </a:lnTo>
                <a:lnTo>
                  <a:pt x="0" y="660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0" y="6453733"/>
            <a:ext cx="634559" cy="660139"/>
          </a:xfrm>
          <a:custGeom>
            <a:avLst/>
            <a:gdLst/>
            <a:ahLst/>
            <a:cxnLst/>
            <a:rect r="r" b="b" t="t" l="l"/>
            <a:pathLst>
              <a:path h="660139" w="634559">
                <a:moveTo>
                  <a:pt x="0" y="0"/>
                </a:moveTo>
                <a:lnTo>
                  <a:pt x="634559" y="0"/>
                </a:lnTo>
                <a:lnTo>
                  <a:pt x="634559" y="660139"/>
                </a:lnTo>
                <a:lnTo>
                  <a:pt x="0" y="660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7F8F7"/>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8681598"/>
          </a:xfrm>
          <a:custGeom>
            <a:avLst/>
            <a:gdLst/>
            <a:ahLst/>
            <a:cxnLst/>
            <a:rect r="r" b="b" t="t" l="l"/>
            <a:pathLst>
              <a:path h="8681598" w="18288000">
                <a:moveTo>
                  <a:pt x="0" y="0"/>
                </a:moveTo>
                <a:lnTo>
                  <a:pt x="18288000" y="0"/>
                </a:lnTo>
                <a:lnTo>
                  <a:pt x="18288000" y="8681598"/>
                </a:lnTo>
                <a:lnTo>
                  <a:pt x="0" y="8681598"/>
                </a:lnTo>
                <a:lnTo>
                  <a:pt x="0" y="0"/>
                </a:lnTo>
                <a:close/>
              </a:path>
            </a:pathLst>
          </a:custGeom>
          <a:blipFill>
            <a:blip r:embed="rId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p:cSld>
    <p:bg>
      <p:bgPr>
        <a:solidFill>
          <a:srgbClr val="F7F8F7"/>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6A77AC"/>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8F7"/>
            </a:solidFill>
          </p:spPr>
        </p:sp>
      </p:grpSp>
      <p:sp>
        <p:nvSpPr>
          <p:cNvPr name="TextBox 6" id="6"/>
          <p:cNvSpPr txBox="true"/>
          <p:nvPr/>
        </p:nvSpPr>
        <p:spPr>
          <a:xfrm rot="0">
            <a:off x="2388051" y="1463055"/>
            <a:ext cx="9995862" cy="997699"/>
          </a:xfrm>
          <a:prstGeom prst="rect">
            <a:avLst/>
          </a:prstGeom>
        </p:spPr>
        <p:txBody>
          <a:bodyPr anchor="t" rtlCol="false" tIns="0" lIns="0" bIns="0" rIns="0">
            <a:spAutoFit/>
          </a:bodyPr>
          <a:lstStyle/>
          <a:p>
            <a:pPr algn="l">
              <a:lnSpc>
                <a:spcPts val="7960"/>
              </a:lnSpc>
            </a:pPr>
            <a:r>
              <a:rPr lang="en-US" sz="6367" spc="-127">
                <a:solidFill>
                  <a:srgbClr val="2DA85C"/>
                </a:solidFill>
                <a:latin typeface="Radley"/>
              </a:rPr>
              <a:t>Hire and Exit Date Analysis</a:t>
            </a:r>
          </a:p>
        </p:txBody>
      </p:sp>
      <p:sp>
        <p:nvSpPr>
          <p:cNvPr name="TextBox 7" id="7"/>
          <p:cNvSpPr txBox="true"/>
          <p:nvPr/>
        </p:nvSpPr>
        <p:spPr>
          <a:xfrm rot="0">
            <a:off x="2638931" y="3756154"/>
            <a:ext cx="6205270" cy="802429"/>
          </a:xfrm>
          <a:prstGeom prst="rect">
            <a:avLst/>
          </a:prstGeom>
        </p:spPr>
        <p:txBody>
          <a:bodyPr anchor="t" rtlCol="false" tIns="0" lIns="0" bIns="0" rIns="0">
            <a:spAutoFit/>
          </a:bodyPr>
          <a:lstStyle/>
          <a:p>
            <a:pPr algn="ctr">
              <a:lnSpc>
                <a:spcPts val="6091"/>
              </a:lnSpc>
            </a:pPr>
            <a:r>
              <a:rPr lang="en-US" sz="6091">
                <a:solidFill>
                  <a:srgbClr val="273D90"/>
                </a:solidFill>
                <a:latin typeface="Radley"/>
              </a:rPr>
              <a:t>2021</a:t>
            </a:r>
          </a:p>
        </p:txBody>
      </p:sp>
      <p:sp>
        <p:nvSpPr>
          <p:cNvPr name="TextBox 8" id="8"/>
          <p:cNvSpPr txBox="true"/>
          <p:nvPr/>
        </p:nvSpPr>
        <p:spPr>
          <a:xfrm rot="0">
            <a:off x="4097000" y="4886355"/>
            <a:ext cx="3288982" cy="411630"/>
          </a:xfrm>
          <a:prstGeom prst="rect">
            <a:avLst/>
          </a:prstGeom>
        </p:spPr>
        <p:txBody>
          <a:bodyPr anchor="t" rtlCol="false" tIns="0" lIns="0" bIns="0" rIns="0">
            <a:spAutoFit/>
          </a:bodyPr>
          <a:lstStyle/>
          <a:p>
            <a:pPr algn="ctr">
              <a:lnSpc>
                <a:spcPts val="3338"/>
              </a:lnSpc>
            </a:pPr>
            <a:r>
              <a:rPr lang="en-US" sz="2670">
                <a:solidFill>
                  <a:srgbClr val="273D90"/>
                </a:solidFill>
                <a:latin typeface="Radley"/>
              </a:rPr>
              <a:t>Highest Hires</a:t>
            </a:r>
          </a:p>
        </p:txBody>
      </p:sp>
      <p:sp>
        <p:nvSpPr>
          <p:cNvPr name="TextBox 9" id="9"/>
          <p:cNvSpPr txBox="true"/>
          <p:nvPr/>
        </p:nvSpPr>
        <p:spPr>
          <a:xfrm rot="0">
            <a:off x="2638931" y="5420201"/>
            <a:ext cx="6205270" cy="464619"/>
          </a:xfrm>
          <a:prstGeom prst="rect">
            <a:avLst/>
          </a:prstGeom>
        </p:spPr>
        <p:txBody>
          <a:bodyPr anchor="t" rtlCol="false" tIns="0" lIns="0" bIns="0" rIns="0">
            <a:spAutoFit/>
          </a:bodyPr>
          <a:lstStyle/>
          <a:p>
            <a:pPr algn="ctr">
              <a:lnSpc>
                <a:spcPts val="3838"/>
              </a:lnSpc>
            </a:pPr>
            <a:r>
              <a:rPr lang="en-US" sz="2560">
                <a:solidFill>
                  <a:srgbClr val="273D90"/>
                </a:solidFill>
                <a:latin typeface="Radley"/>
              </a:rPr>
              <a:t>Employee hire trends peaked in 2021.</a:t>
            </a:r>
          </a:p>
        </p:txBody>
      </p:sp>
      <p:sp>
        <p:nvSpPr>
          <p:cNvPr name="TextBox 10" id="10"/>
          <p:cNvSpPr txBox="true"/>
          <p:nvPr/>
        </p:nvSpPr>
        <p:spPr>
          <a:xfrm rot="0">
            <a:off x="9443650" y="3756154"/>
            <a:ext cx="6205419" cy="802429"/>
          </a:xfrm>
          <a:prstGeom prst="rect">
            <a:avLst/>
          </a:prstGeom>
        </p:spPr>
        <p:txBody>
          <a:bodyPr anchor="t" rtlCol="false" tIns="0" lIns="0" bIns="0" rIns="0">
            <a:spAutoFit/>
          </a:bodyPr>
          <a:lstStyle/>
          <a:p>
            <a:pPr algn="ctr">
              <a:lnSpc>
                <a:spcPts val="6091"/>
              </a:lnSpc>
            </a:pPr>
            <a:r>
              <a:rPr lang="en-US" sz="6091">
                <a:solidFill>
                  <a:srgbClr val="273D90"/>
                </a:solidFill>
                <a:latin typeface="Radley"/>
              </a:rPr>
              <a:t>2022</a:t>
            </a:r>
          </a:p>
        </p:txBody>
      </p:sp>
      <p:sp>
        <p:nvSpPr>
          <p:cNvPr name="TextBox 11" id="11"/>
          <p:cNvSpPr txBox="true"/>
          <p:nvPr/>
        </p:nvSpPr>
        <p:spPr>
          <a:xfrm rot="0">
            <a:off x="10901869" y="4886355"/>
            <a:ext cx="3288982" cy="430043"/>
          </a:xfrm>
          <a:prstGeom prst="rect">
            <a:avLst/>
          </a:prstGeom>
        </p:spPr>
        <p:txBody>
          <a:bodyPr anchor="t" rtlCol="false" tIns="0" lIns="0" bIns="0" rIns="0">
            <a:spAutoFit/>
          </a:bodyPr>
          <a:lstStyle/>
          <a:p>
            <a:pPr algn="ctr">
              <a:lnSpc>
                <a:spcPts val="3463"/>
              </a:lnSpc>
            </a:pPr>
            <a:r>
              <a:rPr lang="en-US" sz="2770">
                <a:solidFill>
                  <a:srgbClr val="273D90"/>
                </a:solidFill>
                <a:latin typeface="Radley"/>
              </a:rPr>
              <a:t>Lower Exits</a:t>
            </a:r>
          </a:p>
        </p:txBody>
      </p:sp>
      <p:sp>
        <p:nvSpPr>
          <p:cNvPr name="TextBox 12" id="12"/>
          <p:cNvSpPr txBox="true"/>
          <p:nvPr/>
        </p:nvSpPr>
        <p:spPr>
          <a:xfrm rot="0">
            <a:off x="9443650" y="5420201"/>
            <a:ext cx="6205419" cy="949354"/>
          </a:xfrm>
          <a:prstGeom prst="rect">
            <a:avLst/>
          </a:prstGeom>
        </p:spPr>
        <p:txBody>
          <a:bodyPr anchor="t" rtlCol="false" tIns="0" lIns="0" bIns="0" rIns="0">
            <a:spAutoFit/>
          </a:bodyPr>
          <a:lstStyle/>
          <a:p>
            <a:pPr algn="ctr">
              <a:lnSpc>
                <a:spcPts val="3879"/>
              </a:lnSpc>
            </a:pPr>
            <a:r>
              <a:rPr lang="en-US" sz="2587">
                <a:solidFill>
                  <a:srgbClr val="273D90"/>
                </a:solidFill>
                <a:latin typeface="Radley"/>
              </a:rPr>
              <a:t>Employee exit trends declined in 2022 after a high in 2021.</a:t>
            </a:r>
          </a:p>
        </p:txBody>
      </p:sp>
      <p:sp>
        <p:nvSpPr>
          <p:cNvPr name="TextBox 13" id="13"/>
          <p:cNvSpPr txBox="true"/>
          <p:nvPr/>
        </p:nvSpPr>
        <p:spPr>
          <a:xfrm rot="0">
            <a:off x="2938581" y="6979156"/>
            <a:ext cx="13010138" cy="2406679"/>
          </a:xfrm>
          <a:prstGeom prst="rect">
            <a:avLst/>
          </a:prstGeom>
        </p:spPr>
        <p:txBody>
          <a:bodyPr anchor="t" rtlCol="false" tIns="0" lIns="0" bIns="0" rIns="0">
            <a:spAutoFit/>
          </a:bodyPr>
          <a:lstStyle/>
          <a:p>
            <a:pPr algn="just">
              <a:lnSpc>
                <a:spcPts val="3879"/>
              </a:lnSpc>
            </a:pPr>
            <a:r>
              <a:rPr lang="en-US" sz="2587">
                <a:solidFill>
                  <a:srgbClr val="273D90"/>
                </a:solidFill>
                <a:latin typeface="Radley"/>
              </a:rPr>
              <a:t>The analysis shows that the number of employee exits was highest in the Human Resources and Finance departments, while the Account department had the lowest number of exits. Across business units, the Specialty Products and Research &amp; Development groups saw the most exits, while Corporate and Manufacturing had lower exit numbers.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7F8F7"/>
        </a:solidFill>
      </p:bgPr>
    </p:bg>
    <p:spTree>
      <p:nvGrpSpPr>
        <p:cNvPr id="1" name=""/>
        <p:cNvGrpSpPr/>
        <p:nvPr/>
      </p:nvGrpSpPr>
      <p:grpSpPr>
        <a:xfrm>
          <a:off x="0" y="0"/>
          <a:ext cx="0" cy="0"/>
          <a:chOff x="0" y="0"/>
          <a:chExt cx="0" cy="0"/>
        </a:xfrm>
      </p:grpSpPr>
      <p:sp>
        <p:nvSpPr>
          <p:cNvPr name="Freeform 2" id="2"/>
          <p:cNvSpPr/>
          <p:nvPr/>
        </p:nvSpPr>
        <p:spPr>
          <a:xfrm flipH="false" flipV="false" rot="0">
            <a:off x="0" y="1137209"/>
            <a:ext cx="18288000" cy="9149791"/>
          </a:xfrm>
          <a:custGeom>
            <a:avLst/>
            <a:gdLst/>
            <a:ahLst/>
            <a:cxnLst/>
            <a:rect r="r" b="b" t="t" l="l"/>
            <a:pathLst>
              <a:path h="9149791" w="18288000">
                <a:moveTo>
                  <a:pt x="0" y="0"/>
                </a:moveTo>
                <a:lnTo>
                  <a:pt x="18288000" y="0"/>
                </a:lnTo>
                <a:lnTo>
                  <a:pt x="18288000" y="9149791"/>
                </a:lnTo>
                <a:lnTo>
                  <a:pt x="0" y="9149791"/>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7F8F7"/>
        </a:solidFill>
      </p:bgPr>
    </p:bg>
    <p:spTree>
      <p:nvGrpSpPr>
        <p:cNvPr id="1" name=""/>
        <p:cNvGrpSpPr/>
        <p:nvPr/>
      </p:nvGrpSpPr>
      <p:grpSpPr>
        <a:xfrm>
          <a:off x="0" y="0"/>
          <a:ext cx="0" cy="0"/>
          <a:chOff x="0" y="0"/>
          <a:chExt cx="0" cy="0"/>
        </a:xfrm>
      </p:grpSpPr>
      <p:sp>
        <p:nvSpPr>
          <p:cNvPr name="Freeform 2" id="2"/>
          <p:cNvSpPr/>
          <p:nvPr/>
        </p:nvSpPr>
        <p:spPr>
          <a:xfrm flipH="false" flipV="false" rot="0">
            <a:off x="0" y="1395495"/>
            <a:ext cx="18288000" cy="9178636"/>
          </a:xfrm>
          <a:custGeom>
            <a:avLst/>
            <a:gdLst/>
            <a:ahLst/>
            <a:cxnLst/>
            <a:rect r="r" b="b" t="t" l="l"/>
            <a:pathLst>
              <a:path h="9178636" w="18288000">
                <a:moveTo>
                  <a:pt x="0" y="0"/>
                </a:moveTo>
                <a:lnTo>
                  <a:pt x="18288000" y="0"/>
                </a:lnTo>
                <a:lnTo>
                  <a:pt x="18288000" y="9178636"/>
                </a:lnTo>
                <a:lnTo>
                  <a:pt x="0" y="9178636"/>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DAGHuVPk2Pw</dc:identifier>
  <dcterms:modified xsi:type="dcterms:W3CDTF">2011-08-01T06:04:30Z</dcterms:modified>
  <cp:revision>1</cp:revision>
  <dc:title>Employee Analysis.pptx</dc:title>
</cp:coreProperties>
</file>

<file path=docProps/thumbnail.jpeg>
</file>